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2"/>
  </p:notesMasterIdLst>
  <p:sldIdLst>
    <p:sldId id="256" r:id="rId3"/>
    <p:sldId id="257" r:id="rId4"/>
    <p:sldId id="259" r:id="rId5"/>
    <p:sldId id="258" r:id="rId6"/>
    <p:sldId id="261" r:id="rId7"/>
    <p:sldId id="260" r:id="rId8"/>
    <p:sldId id="263" r:id="rId9"/>
    <p:sldId id="264" r:id="rId10"/>
    <p:sldId id="265" r:id="rId11"/>
    <p:sldId id="268" r:id="rId12"/>
    <p:sldId id="266" r:id="rId13"/>
    <p:sldId id="267" r:id="rId14"/>
    <p:sldId id="273" r:id="rId15"/>
    <p:sldId id="274" r:id="rId16"/>
    <p:sldId id="269" r:id="rId17"/>
    <p:sldId id="271" r:id="rId18"/>
    <p:sldId id="270" r:id="rId19"/>
    <p:sldId id="275" r:id="rId20"/>
    <p:sldId id="272"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5587" autoAdjust="0"/>
  </p:normalViewPr>
  <p:slideViewPr>
    <p:cSldViewPr snapToGrid="0" snapToObjects="1">
      <p:cViewPr>
        <p:scale>
          <a:sx n="70" d="100"/>
          <a:sy n="70" d="100"/>
        </p:scale>
        <p:origin x="1108" y="-2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Lemon" userId="356d97fb-0c2b-4f92-96d4-2d046e18d118" providerId="ADAL" clId="{6108733C-ABC9-45B8-AA86-8D01354E8A8B}"/>
    <pc:docChg chg="custSel modSld">
      <pc:chgData name="Ruth Lemon" userId="356d97fb-0c2b-4f92-96d4-2d046e18d118" providerId="ADAL" clId="{6108733C-ABC9-45B8-AA86-8D01354E8A8B}" dt="2021-09-22T00:18:56.523" v="4" actId="255"/>
      <pc:docMkLst>
        <pc:docMk/>
      </pc:docMkLst>
      <pc:sldChg chg="delSp mod">
        <pc:chgData name="Ruth Lemon" userId="356d97fb-0c2b-4f92-96d4-2d046e18d118" providerId="ADAL" clId="{6108733C-ABC9-45B8-AA86-8D01354E8A8B}" dt="2021-09-21T22:59:44.980" v="1" actId="478"/>
        <pc:sldMkLst>
          <pc:docMk/>
          <pc:sldMk cId="0" sldId="257"/>
        </pc:sldMkLst>
        <pc:spChg chg="del">
          <ac:chgData name="Ruth Lemon" userId="356d97fb-0c2b-4f92-96d4-2d046e18d118" providerId="ADAL" clId="{6108733C-ABC9-45B8-AA86-8D01354E8A8B}" dt="2021-09-21T22:59:44.980" v="1" actId="478"/>
          <ac:spMkLst>
            <pc:docMk/>
            <pc:sldMk cId="0" sldId="257"/>
            <ac:spMk id="2" creationId="{62F6B532-50FE-A343-962D-3B74DCE9CC24}"/>
          </ac:spMkLst>
        </pc:spChg>
        <pc:picChg chg="del">
          <ac:chgData name="Ruth Lemon" userId="356d97fb-0c2b-4f92-96d4-2d046e18d118" providerId="ADAL" clId="{6108733C-ABC9-45B8-AA86-8D01354E8A8B}" dt="2021-09-21T22:59:41.496" v="0" actId="478"/>
          <ac:picMkLst>
            <pc:docMk/>
            <pc:sldMk cId="0" sldId="257"/>
            <ac:picMk id="4" creationId="{90C16D1E-D412-2443-B636-E16B56F40BD6}"/>
          </ac:picMkLst>
        </pc:picChg>
      </pc:sldChg>
      <pc:sldChg chg="modNotesTx">
        <pc:chgData name="Ruth Lemon" userId="356d97fb-0c2b-4f92-96d4-2d046e18d118" providerId="ADAL" clId="{6108733C-ABC9-45B8-AA86-8D01354E8A8B}" dt="2021-09-22T00:18:56.523" v="4" actId="255"/>
        <pc:sldMkLst>
          <pc:docMk/>
          <pc:sldMk cId="0" sldId="258"/>
        </pc:sldMkLst>
      </pc:sldChg>
      <pc:sldChg chg="delSp mod">
        <pc:chgData name="Ruth Lemon" userId="356d97fb-0c2b-4f92-96d4-2d046e18d118" providerId="ADAL" clId="{6108733C-ABC9-45B8-AA86-8D01354E8A8B}" dt="2021-09-21T23:00:01.209" v="3" actId="478"/>
        <pc:sldMkLst>
          <pc:docMk/>
          <pc:sldMk cId="1212318598" sldId="275"/>
        </pc:sldMkLst>
        <pc:spChg chg="del">
          <ac:chgData name="Ruth Lemon" userId="356d97fb-0c2b-4f92-96d4-2d046e18d118" providerId="ADAL" clId="{6108733C-ABC9-45B8-AA86-8D01354E8A8B}" dt="2021-09-21T23:00:01.209" v="3" actId="478"/>
          <ac:spMkLst>
            <pc:docMk/>
            <pc:sldMk cId="1212318598" sldId="275"/>
            <ac:spMk id="2" creationId="{62F6B532-50FE-A343-962D-3B74DCE9CC24}"/>
          </ac:spMkLst>
        </pc:spChg>
        <pc:picChg chg="del">
          <ac:chgData name="Ruth Lemon" userId="356d97fb-0c2b-4f92-96d4-2d046e18d118" providerId="ADAL" clId="{6108733C-ABC9-45B8-AA86-8D01354E8A8B}" dt="2021-09-21T22:59:57.699" v="2" actId="478"/>
          <ac:picMkLst>
            <pc:docMk/>
            <pc:sldMk cId="1212318598" sldId="275"/>
            <ac:picMk id="4" creationId="{90C16D1E-D412-2443-B636-E16B56F40B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GB" dirty="0">
                <a:solidFill>
                  <a:schemeClr val="dk1"/>
                </a:solidFill>
              </a:rPr>
              <a:t>2:00 - Welcome and context  (5 min)</a:t>
            </a:r>
            <a:endParaRPr dirty="0">
              <a:solidFill>
                <a:schemeClr val="dk1"/>
              </a:solidFill>
            </a:endParaRPr>
          </a:p>
          <a:p>
            <a:pPr marL="0" lvl="0" indent="0" algn="l" rtl="0">
              <a:spcBef>
                <a:spcPts val="0"/>
              </a:spcBef>
              <a:spcAft>
                <a:spcPts val="0"/>
              </a:spcAft>
              <a:buClr>
                <a:schemeClr val="lt1"/>
              </a:buClr>
              <a:buSzPts val="1100"/>
              <a:buFont typeface="Arial"/>
              <a:buNone/>
            </a:pPr>
            <a:r>
              <a:rPr lang="en-GB" dirty="0">
                <a:solidFill>
                  <a:schemeClr val="dk1"/>
                </a:solidFill>
              </a:rPr>
              <a:t>2:05 - Version 1: the trivial pursuit (5 min)</a:t>
            </a:r>
            <a:endParaRPr dirty="0">
              <a:solidFill>
                <a:schemeClr val="dk1"/>
              </a:solidFill>
            </a:endParaRPr>
          </a:p>
          <a:p>
            <a:pPr marL="0" lvl="0" indent="0" algn="l" rtl="0">
              <a:spcBef>
                <a:spcPts val="0"/>
              </a:spcBef>
              <a:spcAft>
                <a:spcPts val="0"/>
              </a:spcAft>
              <a:buClr>
                <a:schemeClr val="lt1"/>
              </a:buClr>
              <a:buSzPts val="1100"/>
              <a:buFont typeface="Arial"/>
              <a:buNone/>
            </a:pPr>
            <a:r>
              <a:rPr lang="en-GB" dirty="0">
                <a:solidFill>
                  <a:schemeClr val="dk1"/>
                </a:solidFill>
              </a:rPr>
              <a:t>2:10 - Introduce version 2: narrative version (5 min)</a:t>
            </a:r>
            <a:endParaRPr dirty="0">
              <a:solidFill>
                <a:schemeClr val="dk1"/>
              </a:solidFill>
            </a:endParaRPr>
          </a:p>
          <a:p>
            <a:pPr marL="0" lvl="0" indent="0" algn="l" rtl="0">
              <a:spcBef>
                <a:spcPts val="0"/>
              </a:spcBef>
              <a:spcAft>
                <a:spcPts val="0"/>
              </a:spcAft>
              <a:buClr>
                <a:schemeClr val="lt1"/>
              </a:buClr>
              <a:buSzPts val="1100"/>
              <a:buFont typeface="Arial"/>
              <a:buNone/>
            </a:pPr>
            <a:r>
              <a:rPr lang="en-GB" dirty="0">
                <a:solidFill>
                  <a:schemeClr val="dk1"/>
                </a:solidFill>
              </a:rPr>
              <a:t>2:15 - 10 minutes to play with the bits and bobs of chapter 1 (10 min)</a:t>
            </a:r>
            <a:endParaRPr dirty="0">
              <a:solidFill>
                <a:schemeClr val="dk1"/>
              </a:solidFill>
            </a:endParaRPr>
          </a:p>
          <a:p>
            <a:pPr marL="0" lvl="0" indent="0" algn="l" rtl="0">
              <a:spcBef>
                <a:spcPts val="0"/>
              </a:spcBef>
              <a:spcAft>
                <a:spcPts val="0"/>
              </a:spcAft>
              <a:buClr>
                <a:schemeClr val="lt1"/>
              </a:buClr>
              <a:buSzPts val="1100"/>
              <a:buFont typeface="Arial"/>
              <a:buNone/>
            </a:pPr>
            <a:r>
              <a:rPr lang="en-GB" dirty="0">
                <a:solidFill>
                  <a:schemeClr val="dk1"/>
                </a:solidFill>
              </a:rPr>
              <a:t>2:25 - Learning design intent of version 2 (5 min)</a:t>
            </a:r>
            <a:endParaRPr dirty="0">
              <a:solidFill>
                <a:schemeClr val="dk1"/>
              </a:solidFill>
            </a:endParaRPr>
          </a:p>
          <a:p>
            <a:pPr marL="0" lvl="0" indent="0" algn="l" rtl="0">
              <a:spcBef>
                <a:spcPts val="0"/>
              </a:spcBef>
              <a:spcAft>
                <a:spcPts val="0"/>
              </a:spcAft>
              <a:buClr>
                <a:schemeClr val="lt1"/>
              </a:buClr>
              <a:buSzPts val="1100"/>
              <a:buFont typeface="Arial"/>
              <a:buNone/>
            </a:pPr>
            <a:r>
              <a:rPr lang="en-GB" dirty="0">
                <a:solidFill>
                  <a:schemeClr val="dk1"/>
                </a:solidFill>
              </a:rPr>
              <a:t>2:30 - discussion</a:t>
            </a:r>
            <a:endParaRPr dirty="0">
              <a:solidFill>
                <a:schemeClr val="dk1"/>
              </a:solidFill>
            </a:endParaRPr>
          </a:p>
          <a:p>
            <a:pPr marL="0" lvl="0" indent="0" algn="l" rtl="0">
              <a:spcBef>
                <a:spcPts val="0"/>
              </a:spcBef>
              <a:spcAft>
                <a:spcPts val="0"/>
              </a:spcAft>
              <a:buClr>
                <a:schemeClr val="lt1"/>
              </a:buClr>
              <a:buSzPts val="1100"/>
              <a:buFont typeface="Arial"/>
              <a:buNone/>
            </a:pPr>
            <a:r>
              <a:rPr lang="en-GB" dirty="0">
                <a:solidFill>
                  <a:schemeClr val="dk1"/>
                </a:solidFill>
              </a:rPr>
              <a:t>2:40 - ~fin~</a:t>
            </a:r>
            <a:endParaRPr dirty="0">
              <a:solidFill>
                <a:schemeClr val="dk1"/>
              </a:solidFill>
            </a:endParaRPr>
          </a:p>
          <a:p>
            <a:pPr marL="0" lvl="0" indent="0" algn="l" rtl="0">
              <a:lnSpc>
                <a:spcPct val="115000"/>
              </a:lnSpc>
              <a:spcBef>
                <a:spcPts val="0"/>
              </a:spcBef>
              <a:spcAft>
                <a:spcPts val="0"/>
              </a:spcAft>
              <a:buNone/>
            </a:pPr>
            <a:endParaRPr sz="1200" dirty="0">
              <a:solidFill>
                <a:srgbClr val="333333"/>
              </a:solidFill>
              <a:highlight>
                <a:srgbClr val="FFFFFF"/>
              </a:highlight>
            </a:endParaRPr>
          </a:p>
          <a:p>
            <a:pPr marL="0" lvl="0" indent="0" algn="l" rtl="0">
              <a:lnSpc>
                <a:spcPct val="115000"/>
              </a:lnSpc>
              <a:spcBef>
                <a:spcPts val="0"/>
              </a:spcBef>
              <a:spcAft>
                <a:spcPts val="0"/>
              </a:spcAft>
              <a:buNone/>
            </a:pPr>
            <a:r>
              <a:rPr lang="en-GB" sz="1200" dirty="0">
                <a:solidFill>
                  <a:srgbClr val="333333"/>
                </a:solidFill>
                <a:highlight>
                  <a:srgbClr val="FFFFFF"/>
                </a:highlight>
              </a:rPr>
              <a:t>ABSTRACT:</a:t>
            </a:r>
            <a:br>
              <a:rPr lang="en-GB" sz="1200" dirty="0">
                <a:solidFill>
                  <a:srgbClr val="333333"/>
                </a:solidFill>
                <a:highlight>
                  <a:srgbClr val="FFFFFF"/>
                </a:highlight>
              </a:rPr>
            </a:br>
            <a:r>
              <a:rPr lang="en-GB" sz="1200" dirty="0">
                <a:solidFill>
                  <a:srgbClr val="333333"/>
                </a:solidFill>
                <a:highlight>
                  <a:srgbClr val="FFFFFF"/>
                </a:highlight>
              </a:rPr>
              <a:t>In 2017, Ruth Lemon developed a board-game, ‘HOHI 1816’, which will soon be used with Graduate Diploma and Bachelor of Education students. Students were finding it difficult to consolidate their understandings of the critical histories around pre-Treaty Māori and </a:t>
            </a:r>
            <a:r>
              <a:rPr lang="en-GB" sz="1200" dirty="0" err="1">
                <a:solidFill>
                  <a:srgbClr val="333333"/>
                </a:solidFill>
                <a:highlight>
                  <a:srgbClr val="FFFFFF"/>
                </a:highlight>
              </a:rPr>
              <a:t>Pākehā</a:t>
            </a:r>
            <a:r>
              <a:rPr lang="en-GB" sz="1200" dirty="0">
                <a:solidFill>
                  <a:srgbClr val="333333"/>
                </a:solidFill>
                <a:highlight>
                  <a:srgbClr val="FFFFFF"/>
                </a:highlight>
              </a:rPr>
              <a:t> engagement, as demonstrated in summative assessment tasks. The game was developed to address this pedagogical need and to support students’ critical engagement with stories concerning the establishment of the first school next to </a:t>
            </a:r>
            <a:r>
              <a:rPr lang="en-GB" sz="1200" dirty="0" err="1">
                <a:solidFill>
                  <a:srgbClr val="333333"/>
                </a:solidFill>
                <a:highlight>
                  <a:srgbClr val="FFFFFF"/>
                </a:highlight>
              </a:rPr>
              <a:t>Rangihoua</a:t>
            </a:r>
            <a:r>
              <a:rPr lang="en-GB" sz="1200" dirty="0">
                <a:solidFill>
                  <a:srgbClr val="333333"/>
                </a:solidFill>
                <a:highlight>
                  <a:srgbClr val="FFFFFF"/>
                </a:highlight>
              </a:rPr>
              <a:t> </a:t>
            </a:r>
            <a:r>
              <a:rPr lang="en-GB" sz="1200" dirty="0" err="1">
                <a:solidFill>
                  <a:srgbClr val="333333"/>
                </a:solidFill>
                <a:highlight>
                  <a:srgbClr val="FFFFFF"/>
                </a:highlight>
              </a:rPr>
              <a:t>pā</a:t>
            </a:r>
            <a:r>
              <a:rPr lang="en-GB" sz="1200" dirty="0">
                <a:solidFill>
                  <a:srgbClr val="333333"/>
                </a:solidFill>
                <a:highlight>
                  <a:srgbClr val="FFFFFF"/>
                </a:highlight>
              </a:rPr>
              <a:t>, in the Bay of Islands. The aim was for students to experience the events and the dynamics of the relationships between Māori and </a:t>
            </a:r>
            <a:r>
              <a:rPr lang="en-GB" sz="1200" dirty="0" err="1">
                <a:solidFill>
                  <a:srgbClr val="333333"/>
                </a:solidFill>
                <a:highlight>
                  <a:srgbClr val="FFFFFF"/>
                </a:highlight>
              </a:rPr>
              <a:t>Pākehā</a:t>
            </a:r>
            <a:r>
              <a:rPr lang="en-GB" sz="1200" dirty="0">
                <a:solidFill>
                  <a:srgbClr val="333333"/>
                </a:solidFill>
                <a:highlight>
                  <a:srgbClr val="FFFFFF"/>
                </a:highlight>
              </a:rPr>
              <a:t> at the time. The game was redeveloped in 2018 in collaboration with Richard Durham, who supported the re-alignment of the game mechanics with key learning objectives.</a:t>
            </a:r>
            <a:endParaRPr sz="1200" dirty="0">
              <a:solidFill>
                <a:srgbClr val="333333"/>
              </a:solidFill>
              <a:highlight>
                <a:srgbClr val="FFFFFF"/>
              </a:highlight>
            </a:endParaRPr>
          </a:p>
          <a:p>
            <a:pPr marL="0" lvl="0" indent="0" algn="l" rtl="0">
              <a:lnSpc>
                <a:spcPct val="115000"/>
              </a:lnSpc>
              <a:spcBef>
                <a:spcPts val="0"/>
              </a:spcBef>
              <a:spcAft>
                <a:spcPts val="0"/>
              </a:spcAft>
              <a:buNone/>
            </a:pPr>
            <a:br>
              <a:rPr lang="en-GB" sz="1200" dirty="0">
                <a:solidFill>
                  <a:srgbClr val="333333"/>
                </a:solidFill>
                <a:highlight>
                  <a:srgbClr val="FFFFFF"/>
                </a:highlight>
              </a:rPr>
            </a:br>
            <a:r>
              <a:rPr lang="en-GB" sz="1200" dirty="0">
                <a:solidFill>
                  <a:srgbClr val="333333"/>
                </a:solidFill>
                <a:highlight>
                  <a:srgbClr val="FFFFFF"/>
                </a:highlight>
              </a:rPr>
              <a:t>This workshop is targeted at educators interested in incorporating games into curricula, interested in using the design process with students, and in novel and accessible ways to engage students in Māori history. Participants will get time to play a portion of the game, followed by discussion about the design choices and considerations participants should have when designing games that explore stories. Participants will leave with guide-lines on creating educationally-oriented games from our “lessons learned.” This workshop will provide an example of developing a game where learning objectives and gameplay are aligned, a vital pre-requisite skill in the development of learning games.</a:t>
            </a:r>
            <a:endParaRPr sz="1200" dirty="0">
              <a:solidFill>
                <a:srgbClr val="333333"/>
              </a:solidFill>
              <a:highlight>
                <a:srgbClr val="FFFFFF"/>
              </a:highlight>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ef31ca4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ef31ca4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dc069f0a6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dc069f0a6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c069f0a6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c069f0a6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c069f0a6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c069f0a6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51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c069f0a6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c069f0a6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43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c29acedaa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c29acedaa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c29acedaa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c29acedaa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ce8643e7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ce8643e7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2 minutes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ce8643e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ce8643e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5 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sz="1100"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1" dirty="0"/>
              <a:t>https://</a:t>
            </a:r>
            <a:r>
              <a:rPr lang="en-AU" sz="1100" b="1" dirty="0" err="1"/>
              <a:t>bit.ly</a:t>
            </a:r>
            <a:r>
              <a:rPr lang="en-AU" sz="1100" b="1" dirty="0"/>
              <a:t>/3go0pJL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68529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f2a1087e5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4f2a1087e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ce8643e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ce8643e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5 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sz="1100"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1" dirty="0"/>
              <a:t>https://</a:t>
            </a:r>
            <a:r>
              <a:rPr lang="en-AU" sz="1100" b="1" dirty="0" err="1"/>
              <a:t>bit.ly</a:t>
            </a:r>
            <a:r>
              <a:rPr lang="en-AU" sz="1100" b="1" dirty="0"/>
              <a:t>/3go0pJL</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be2af5a3c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be2af5a3c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rPr>
              <a:t>Ru</a:t>
            </a:r>
          </a:p>
          <a:p>
            <a:pPr marL="0" lvl="0" indent="0" algn="l" rtl="0">
              <a:lnSpc>
                <a:spcPct val="115000"/>
              </a:lnSpc>
              <a:spcBef>
                <a:spcPts val="0"/>
              </a:spcBef>
              <a:spcAft>
                <a:spcPts val="0"/>
              </a:spcAft>
              <a:buNone/>
            </a:pPr>
            <a:endParaRPr lang="en-GB" b="1" dirty="0">
              <a:solidFill>
                <a:schemeClr val="dk1"/>
              </a:solidFill>
            </a:endParaRPr>
          </a:p>
          <a:p>
            <a:pPr marL="0" lvl="0" indent="0" algn="l" rtl="0">
              <a:lnSpc>
                <a:spcPct val="115000"/>
              </a:lnSpc>
              <a:spcBef>
                <a:spcPts val="0"/>
              </a:spcBef>
              <a:spcAft>
                <a:spcPts val="0"/>
              </a:spcAft>
              <a:buNone/>
            </a:pPr>
            <a:r>
              <a:rPr lang="en-GB" b="1" dirty="0">
                <a:solidFill>
                  <a:schemeClr val="dk1"/>
                </a:solidFill>
              </a:rPr>
              <a:t>First vision was a Trivial Pursuit format. (Describe). </a:t>
            </a:r>
            <a:endParaRPr b="1" dirty="0">
              <a:solidFill>
                <a:schemeClr val="dk1"/>
              </a:solidFill>
            </a:endParaRPr>
          </a:p>
          <a:p>
            <a:pPr marL="0" lvl="0" indent="0" algn="l" rtl="0">
              <a:lnSpc>
                <a:spcPct val="115000"/>
              </a:lnSpc>
              <a:spcBef>
                <a:spcPts val="1600"/>
              </a:spcBef>
              <a:spcAft>
                <a:spcPts val="0"/>
              </a:spcAft>
              <a:buNone/>
            </a:pPr>
            <a:r>
              <a:rPr lang="en-GB" b="1" dirty="0">
                <a:solidFill>
                  <a:schemeClr val="dk1"/>
                </a:solidFill>
              </a:rPr>
              <a:t>Learning design</a:t>
            </a:r>
            <a:endParaRPr b="1" dirty="0">
              <a:solidFill>
                <a:schemeClr val="dk1"/>
              </a:solidFill>
            </a:endParaRPr>
          </a:p>
          <a:p>
            <a:pPr marL="457200" lvl="0" indent="-298450" algn="l" rtl="0">
              <a:lnSpc>
                <a:spcPct val="115000"/>
              </a:lnSpc>
              <a:spcBef>
                <a:spcPts val="1600"/>
              </a:spcBef>
              <a:spcAft>
                <a:spcPts val="0"/>
              </a:spcAft>
              <a:buClr>
                <a:schemeClr val="dk1"/>
              </a:buClr>
              <a:buSzPts val="1100"/>
              <a:buChar char="-"/>
            </a:pPr>
            <a:r>
              <a:rPr lang="en-GB" b="1" dirty="0">
                <a:solidFill>
                  <a:schemeClr val="dk1"/>
                </a:solidFill>
              </a:rPr>
              <a:t>Used after lecture</a:t>
            </a:r>
            <a:endParaRP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dirty="0">
                <a:solidFill>
                  <a:schemeClr val="dk1"/>
                </a:solidFill>
              </a:rPr>
              <a:t>For review, in groups</a:t>
            </a:r>
            <a:endParaRP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dirty="0">
                <a:solidFill>
                  <a:schemeClr val="dk1"/>
                </a:solidFill>
              </a:rPr>
              <a:t>Factual recall and describe/explain questions</a:t>
            </a:r>
            <a:endParaRP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dirty="0">
                <a:solidFill>
                  <a:schemeClr val="dk1"/>
                </a:solidFill>
              </a:rPr>
              <a:t>Engaging as competition, challenge of memory</a:t>
            </a:r>
            <a:endParaRPr b="1" dirty="0">
              <a:solidFill>
                <a:schemeClr val="dk1"/>
              </a:solidFill>
            </a:endParaRPr>
          </a:p>
          <a:p>
            <a:pPr marL="0" lvl="0" indent="0" algn="l" rtl="0">
              <a:lnSpc>
                <a:spcPct val="115000"/>
              </a:lnSpc>
              <a:spcBef>
                <a:spcPts val="1600"/>
              </a:spcBef>
              <a:spcAft>
                <a:spcPts val="0"/>
              </a:spcAft>
              <a:buNone/>
            </a:pPr>
            <a:r>
              <a:rPr lang="en-GB" dirty="0">
                <a:solidFill>
                  <a:schemeClr val="dk1"/>
                </a:solidFill>
              </a:rPr>
              <a:t>Outcomes on assessment ask for critical thought, making connections between relationships.</a:t>
            </a:r>
            <a:endParaRPr dirty="0">
              <a:solidFill>
                <a:schemeClr val="dk1"/>
              </a:solidFill>
            </a:endParaRPr>
          </a:p>
          <a:p>
            <a:pPr marL="0" lvl="0" indent="0" algn="l" rtl="0">
              <a:lnSpc>
                <a:spcPct val="115000"/>
              </a:lnSpc>
              <a:spcBef>
                <a:spcPts val="1600"/>
              </a:spcBef>
              <a:spcAft>
                <a:spcPts val="0"/>
              </a:spcAft>
              <a:buNone/>
            </a:pPr>
            <a:r>
              <a:rPr lang="en-GB" dirty="0">
                <a:solidFill>
                  <a:schemeClr val="dk1"/>
                </a:solidFill>
              </a:rPr>
              <a:t>This requires: Exploring the narrative of the ‘lecture’ and drawing relationships and testing them until they have a mental model.</a:t>
            </a:r>
            <a:endParaRPr dirty="0">
              <a:solidFill>
                <a:schemeClr val="dk1"/>
              </a:solidFill>
            </a:endParaRPr>
          </a:p>
          <a:p>
            <a:pPr marL="0" lvl="0" indent="0" algn="l" rtl="0">
              <a:lnSpc>
                <a:spcPct val="115000"/>
              </a:lnSpc>
              <a:spcBef>
                <a:spcPts val="1600"/>
              </a:spcBef>
              <a:spcAft>
                <a:spcPts val="0"/>
              </a:spcAft>
              <a:buNone/>
            </a:pPr>
            <a:endParaRPr dirty="0">
              <a:solidFill>
                <a:schemeClr val="dk1"/>
              </a:solidFill>
            </a:endParaRPr>
          </a:p>
          <a:p>
            <a:pPr marL="0" lvl="0" indent="0" algn="l" rtl="0">
              <a:lnSpc>
                <a:spcPct val="115000"/>
              </a:lnSpc>
              <a:spcBef>
                <a:spcPts val="1600"/>
              </a:spcBef>
              <a:spcAft>
                <a:spcPts val="1600"/>
              </a:spcAft>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be2af5a3c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be2af5a3c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GB" sz="2800" b="1" dirty="0">
                <a:solidFill>
                  <a:schemeClr val="dk1"/>
                </a:solidFill>
              </a:rPr>
              <a:t>Ri</a:t>
            </a:r>
          </a:p>
          <a:p>
            <a:pPr marL="0" lvl="0" indent="0" algn="l" rtl="0">
              <a:lnSpc>
                <a:spcPct val="115000"/>
              </a:lnSpc>
              <a:spcBef>
                <a:spcPts val="0"/>
              </a:spcBef>
              <a:spcAft>
                <a:spcPts val="0"/>
              </a:spcAft>
              <a:buClr>
                <a:srgbClr val="000000"/>
              </a:buClr>
              <a:buSzPts val="1100"/>
              <a:buFont typeface="Arial"/>
              <a:buNone/>
            </a:pPr>
            <a:r>
              <a:rPr lang="en-GB" sz="2800" b="1" dirty="0">
                <a:solidFill>
                  <a:schemeClr val="dk1"/>
                </a:solidFill>
              </a:rPr>
              <a:t>A goal: Research, reframe, reclaim, pre-Treaty = Māori as active initiators not passive participants.</a:t>
            </a:r>
            <a:endParaRPr sz="2800" b="1" dirty="0">
              <a:solidFill>
                <a:schemeClr val="dk1"/>
              </a:solidFill>
            </a:endParaRPr>
          </a:p>
          <a:p>
            <a:pPr marL="0" lvl="0" indent="0" algn="l" rtl="0">
              <a:spcBef>
                <a:spcPts val="16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f2a1087e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f2a1087e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i-NZ" dirty="0"/>
              <a:t>Ri</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dbe2af5a3c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dbe2af5a3c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i-NZ" dirty="0"/>
              <a:t>Rich</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be2af5a3c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dbe2af5a3c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dirty="0">
                <a:solidFill>
                  <a:schemeClr val="dk1"/>
                </a:solidFill>
              </a:rPr>
              <a:t>Rich</a:t>
            </a:r>
          </a:p>
          <a:p>
            <a:pPr marL="0" lvl="0" indent="0" algn="l" rtl="0">
              <a:lnSpc>
                <a:spcPct val="115000"/>
              </a:lnSpc>
              <a:spcBef>
                <a:spcPts val="0"/>
              </a:spcBef>
              <a:spcAft>
                <a:spcPts val="0"/>
              </a:spcAft>
              <a:buNone/>
            </a:pPr>
            <a:endParaRPr lang="en-GB" dirty="0">
              <a:solidFill>
                <a:schemeClr val="dk1"/>
              </a:solidFill>
            </a:endParaRPr>
          </a:p>
          <a:p>
            <a:pPr marL="0" lvl="0" indent="0" algn="l" rtl="0">
              <a:lnSpc>
                <a:spcPct val="115000"/>
              </a:lnSpc>
              <a:spcBef>
                <a:spcPts val="0"/>
              </a:spcBef>
              <a:spcAft>
                <a:spcPts val="0"/>
              </a:spcAft>
              <a:buNone/>
            </a:pPr>
            <a:r>
              <a:rPr lang="en-GB" dirty="0">
                <a:solidFill>
                  <a:schemeClr val="dk1"/>
                </a:solidFill>
              </a:rPr>
              <a:t>This CAN look like the narrative game:</a:t>
            </a:r>
            <a:endParaRPr dirty="0">
              <a:solidFill>
                <a:schemeClr val="dk1"/>
              </a:solidFill>
            </a:endParaRPr>
          </a:p>
          <a:p>
            <a:pPr marL="0" lvl="0" indent="0" algn="l" rtl="0">
              <a:lnSpc>
                <a:spcPct val="115000"/>
              </a:lnSpc>
              <a:spcBef>
                <a:spcPts val="1600"/>
              </a:spcBef>
              <a:spcAft>
                <a:spcPts val="1600"/>
              </a:spcAft>
              <a:buNone/>
            </a:pPr>
            <a:r>
              <a:rPr lang="en-GB" dirty="0">
                <a:solidFill>
                  <a:schemeClr val="dk1"/>
                </a:solidFill>
              </a:rPr>
              <a:t>3 chapters, and students will explore locations and interact with characters to complete an objective. Like a point-and-click adventure game.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f2a1087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f2a1087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GB" dirty="0"/>
              <a:t>Ruth</a:t>
            </a:r>
          </a:p>
          <a:p>
            <a:pPr marL="0" lvl="0" indent="0" algn="l" rtl="0">
              <a:lnSpc>
                <a:spcPct val="115000"/>
              </a:lnSpc>
              <a:spcBef>
                <a:spcPts val="0"/>
              </a:spcBef>
              <a:spcAft>
                <a:spcPts val="0"/>
              </a:spcAft>
              <a:buClr>
                <a:srgbClr val="000000"/>
              </a:buClr>
              <a:buSzPts val="1100"/>
              <a:buFont typeface="Arial"/>
              <a:buNone/>
            </a:pPr>
            <a:endParaRPr lang="en-GB" dirty="0"/>
          </a:p>
          <a:p>
            <a:pPr marL="0" lvl="0" indent="0" algn="l" rtl="0">
              <a:lnSpc>
                <a:spcPct val="115000"/>
              </a:lnSpc>
              <a:spcBef>
                <a:spcPts val="0"/>
              </a:spcBef>
              <a:spcAft>
                <a:spcPts val="0"/>
              </a:spcAft>
              <a:buClr>
                <a:srgbClr val="000000"/>
              </a:buClr>
              <a:buSzPts val="1100"/>
              <a:buFont typeface="Arial"/>
              <a:buNone/>
            </a:pPr>
            <a:r>
              <a:rPr lang="en-GB" dirty="0"/>
              <a:t>2 min</a:t>
            </a:r>
            <a:endParaRPr dirty="0"/>
          </a:p>
          <a:p>
            <a:pPr marL="0" lvl="0" indent="0" algn="l" rtl="0">
              <a:lnSpc>
                <a:spcPct val="115000"/>
              </a:lnSpc>
              <a:spcBef>
                <a:spcPts val="1600"/>
              </a:spcBef>
              <a:spcAft>
                <a:spcPts val="0"/>
              </a:spcAft>
              <a:buClr>
                <a:srgbClr val="000000"/>
              </a:buClr>
              <a:buSzPts val="1100"/>
              <a:buFont typeface="Arial"/>
              <a:buNone/>
            </a:pPr>
            <a:r>
              <a:rPr lang="en-GB" dirty="0"/>
              <a:t>Rules explanation and </a:t>
            </a:r>
            <a:r>
              <a:rPr lang="en-GB" dirty="0" err="1"/>
              <a:t>walkthru</a:t>
            </a:r>
            <a:endParaRPr dirty="0"/>
          </a:p>
          <a:p>
            <a:pPr marL="0" lvl="0" indent="0" algn="l" rtl="0">
              <a:lnSpc>
                <a:spcPct val="115000"/>
              </a:lnSpc>
              <a:spcBef>
                <a:spcPts val="1600"/>
              </a:spcBef>
              <a:spcAft>
                <a:spcPts val="1600"/>
              </a:spcAft>
              <a:buClr>
                <a:srgbClr val="000000"/>
              </a:buClr>
              <a:buSzPts val="1100"/>
              <a:buFont typeface="Arial"/>
              <a:buNone/>
            </a:pPr>
            <a:r>
              <a:rPr lang="en-GB" dirty="0"/>
              <a:t>10 min?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c069f0a6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dc069f0a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62"/>
        <p:cNvGrpSpPr/>
        <p:nvPr/>
      </p:nvGrpSpPr>
      <p:grpSpPr>
        <a:xfrm>
          <a:off x="0" y="0"/>
          <a:ext cx="0" cy="0"/>
          <a:chOff x="0" y="0"/>
          <a:chExt cx="0" cy="0"/>
        </a:xfrm>
      </p:grpSpPr>
      <p:sp>
        <p:nvSpPr>
          <p:cNvPr id="63" name="Google Shape;63;p14"/>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4"/>
          <p:cNvGrpSpPr/>
          <p:nvPr/>
        </p:nvGrpSpPr>
        <p:grpSpPr>
          <a:xfrm>
            <a:off x="255200" y="592"/>
            <a:ext cx="2250363" cy="1044300"/>
            <a:chOff x="255200" y="592"/>
            <a:chExt cx="2250363" cy="1044300"/>
          </a:xfrm>
        </p:grpSpPr>
        <p:sp>
          <p:nvSpPr>
            <p:cNvPr id="68" name="Google Shape;68;p14"/>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14"/>
          <p:cNvGrpSpPr/>
          <p:nvPr/>
        </p:nvGrpSpPr>
        <p:grpSpPr>
          <a:xfrm>
            <a:off x="905395" y="592"/>
            <a:ext cx="2250363" cy="1044300"/>
            <a:chOff x="905395" y="592"/>
            <a:chExt cx="2250363" cy="1044300"/>
          </a:xfrm>
        </p:grpSpPr>
        <p:sp>
          <p:nvSpPr>
            <p:cNvPr id="72" name="Google Shape;72;p14"/>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14"/>
          <p:cNvGrpSpPr/>
          <p:nvPr/>
        </p:nvGrpSpPr>
        <p:grpSpPr>
          <a:xfrm>
            <a:off x="7057468" y="5088"/>
            <a:ext cx="1851282" cy="752108"/>
            <a:chOff x="6917201" y="0"/>
            <a:chExt cx="2227777" cy="863400"/>
          </a:xfrm>
        </p:grpSpPr>
        <p:sp>
          <p:nvSpPr>
            <p:cNvPr id="76" name="Google Shape;76;p1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14"/>
          <p:cNvGrpSpPr/>
          <p:nvPr/>
        </p:nvGrpSpPr>
        <p:grpSpPr>
          <a:xfrm>
            <a:off x="6553032" y="4217852"/>
            <a:ext cx="2389068" cy="925737"/>
            <a:chOff x="6917201" y="0"/>
            <a:chExt cx="2227777" cy="863400"/>
          </a:xfrm>
        </p:grpSpPr>
        <p:sp>
          <p:nvSpPr>
            <p:cNvPr id="80" name="Google Shape;80;p14"/>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14"/>
          <p:cNvGrpSpPr/>
          <p:nvPr/>
        </p:nvGrpSpPr>
        <p:grpSpPr>
          <a:xfrm>
            <a:off x="199149" y="4055652"/>
            <a:ext cx="2795414" cy="1083308"/>
            <a:chOff x="6917201" y="0"/>
            <a:chExt cx="2227777" cy="863400"/>
          </a:xfrm>
        </p:grpSpPr>
        <p:sp>
          <p:nvSpPr>
            <p:cNvPr id="84" name="Google Shape;84;p1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88" name="Google Shape;88;p14"/>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9" name="Google Shape;89;p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90"/>
        <p:cNvGrpSpPr/>
        <p:nvPr/>
      </p:nvGrpSpPr>
      <p:grpSpPr>
        <a:xfrm>
          <a:off x="0" y="0"/>
          <a:ext cx="0" cy="0"/>
          <a:chOff x="0" y="0"/>
          <a:chExt cx="0" cy="0"/>
        </a:xfrm>
      </p:grpSpPr>
      <p:sp>
        <p:nvSpPr>
          <p:cNvPr id="91" name="Google Shape;91;p15"/>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5"/>
          <p:cNvGrpSpPr/>
          <p:nvPr/>
        </p:nvGrpSpPr>
        <p:grpSpPr>
          <a:xfrm>
            <a:off x="5594191" y="3961115"/>
            <a:ext cx="2910145" cy="1182340"/>
            <a:chOff x="6917201" y="0"/>
            <a:chExt cx="2227777" cy="863400"/>
          </a:xfrm>
        </p:grpSpPr>
        <p:sp>
          <p:nvSpPr>
            <p:cNvPr id="93" name="Google Shape;93;p1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15"/>
          <p:cNvGrpSpPr/>
          <p:nvPr/>
        </p:nvGrpSpPr>
        <p:grpSpPr>
          <a:xfrm>
            <a:off x="199149" y="2"/>
            <a:ext cx="2795414" cy="1083308"/>
            <a:chOff x="6917201" y="0"/>
            <a:chExt cx="2227777" cy="863400"/>
          </a:xfrm>
        </p:grpSpPr>
        <p:sp>
          <p:nvSpPr>
            <p:cNvPr id="97" name="Google Shape;97;p1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1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101" name="Google Shape;101;p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02"/>
        <p:cNvGrpSpPr/>
        <p:nvPr/>
      </p:nvGrpSpPr>
      <p:grpSpPr>
        <a:xfrm>
          <a:off x="0" y="0"/>
          <a:ext cx="0" cy="0"/>
          <a:chOff x="0" y="0"/>
          <a:chExt cx="0" cy="0"/>
        </a:xfrm>
      </p:grpSpPr>
      <p:sp>
        <p:nvSpPr>
          <p:cNvPr id="103" name="Google Shape;103;p1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7" name="Google Shape;107;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8" name="Google Shape;108;p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109"/>
        <p:cNvGrpSpPr/>
        <p:nvPr/>
      </p:nvGrpSpPr>
      <p:grpSpPr>
        <a:xfrm>
          <a:off x="0" y="0"/>
          <a:ext cx="0" cy="0"/>
          <a:chOff x="0" y="0"/>
          <a:chExt cx="0" cy="0"/>
        </a:xfrm>
      </p:grpSpPr>
      <p:sp>
        <p:nvSpPr>
          <p:cNvPr id="110" name="Google Shape;110;p1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17"/>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15" name="Google Shape;115;p1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16" name="Google Shape;116;p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117"/>
        <p:cNvGrpSpPr/>
        <p:nvPr/>
      </p:nvGrpSpPr>
      <p:grpSpPr>
        <a:xfrm>
          <a:off x="0" y="0"/>
          <a:ext cx="0" cy="0"/>
          <a:chOff x="0" y="0"/>
          <a:chExt cx="0" cy="0"/>
        </a:xfrm>
      </p:grpSpPr>
      <p:sp>
        <p:nvSpPr>
          <p:cNvPr id="118" name="Google Shape;118;p1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22" name="Google Shape;122;p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123"/>
        <p:cNvGrpSpPr/>
        <p:nvPr/>
      </p:nvGrpSpPr>
      <p:grpSpPr>
        <a:xfrm>
          <a:off x="0" y="0"/>
          <a:ext cx="0" cy="0"/>
          <a:chOff x="0" y="0"/>
          <a:chExt cx="0" cy="0"/>
        </a:xfrm>
      </p:grpSpPr>
      <p:sp>
        <p:nvSpPr>
          <p:cNvPr id="124" name="Google Shape;124;p1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28" name="Google Shape;128;p19"/>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9" name="Google Shape;129;p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130"/>
        <p:cNvGrpSpPr/>
        <p:nvPr/>
      </p:nvGrpSpPr>
      <p:grpSpPr>
        <a:xfrm>
          <a:off x="0" y="0"/>
          <a:ext cx="0" cy="0"/>
          <a:chOff x="0" y="0"/>
          <a:chExt cx="0" cy="0"/>
        </a:xfrm>
      </p:grpSpPr>
      <p:sp>
        <p:nvSpPr>
          <p:cNvPr id="131" name="Google Shape;131;p20"/>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20"/>
          <p:cNvGrpSpPr/>
          <p:nvPr/>
        </p:nvGrpSpPr>
        <p:grpSpPr>
          <a:xfrm>
            <a:off x="255991" y="-118"/>
            <a:ext cx="2251347" cy="1043408"/>
            <a:chOff x="3961956" y="4383950"/>
            <a:chExt cx="1160548" cy="548700"/>
          </a:xfrm>
        </p:grpSpPr>
        <p:sp>
          <p:nvSpPr>
            <p:cNvPr id="134" name="Google Shape;134;p20"/>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2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20"/>
          <p:cNvGrpSpPr/>
          <p:nvPr/>
        </p:nvGrpSpPr>
        <p:grpSpPr>
          <a:xfrm>
            <a:off x="34934" y="4522125"/>
            <a:ext cx="1593306" cy="617072"/>
            <a:chOff x="6917201" y="0"/>
            <a:chExt cx="2227777" cy="863400"/>
          </a:xfrm>
        </p:grpSpPr>
        <p:sp>
          <p:nvSpPr>
            <p:cNvPr id="139" name="Google Shape;139;p20"/>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0"/>
          <p:cNvGrpSpPr/>
          <p:nvPr/>
        </p:nvGrpSpPr>
        <p:grpSpPr>
          <a:xfrm>
            <a:off x="5886353" y="1243"/>
            <a:ext cx="3257455" cy="1261514"/>
            <a:chOff x="6917201" y="0"/>
            <a:chExt cx="2227777" cy="863400"/>
          </a:xfrm>
        </p:grpSpPr>
        <p:sp>
          <p:nvSpPr>
            <p:cNvPr id="143" name="Google Shape;143;p2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47" name="Google Shape;147;p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48"/>
        <p:cNvGrpSpPr/>
        <p:nvPr/>
      </p:nvGrpSpPr>
      <p:grpSpPr>
        <a:xfrm>
          <a:off x="0" y="0"/>
          <a:ext cx="0" cy="0"/>
          <a:chOff x="0" y="0"/>
          <a:chExt cx="0" cy="0"/>
        </a:xfrm>
      </p:grpSpPr>
      <p:sp>
        <p:nvSpPr>
          <p:cNvPr id="149" name="Google Shape;149;p2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3" name="Google Shape;153;p21"/>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4" name="Google Shape;154;p2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55" name="Google Shape;155;p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56"/>
        <p:cNvGrpSpPr/>
        <p:nvPr/>
      </p:nvGrpSpPr>
      <p:grpSpPr>
        <a:xfrm>
          <a:off x="0" y="0"/>
          <a:ext cx="0" cy="0"/>
          <a:chOff x="0" y="0"/>
          <a:chExt cx="0" cy="0"/>
        </a:xfrm>
      </p:grpSpPr>
      <p:sp>
        <p:nvSpPr>
          <p:cNvPr id="157" name="Google Shape;157;p22"/>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SzPts val="1300"/>
              <a:buNone/>
              <a:defRPr/>
            </a:lvl1pPr>
          </a:lstStyle>
          <a:p>
            <a:endParaRPr/>
          </a:p>
        </p:txBody>
      </p:sp>
      <p:sp>
        <p:nvSpPr>
          <p:cNvPr id="161" name="Google Shape;161;p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62"/>
        <p:cNvGrpSpPr/>
        <p:nvPr/>
      </p:nvGrpSpPr>
      <p:grpSpPr>
        <a:xfrm>
          <a:off x="0" y="0"/>
          <a:ext cx="0" cy="0"/>
          <a:chOff x="0" y="0"/>
          <a:chExt cx="0" cy="0"/>
        </a:xfrm>
      </p:grpSpPr>
      <p:sp>
        <p:nvSpPr>
          <p:cNvPr id="163" name="Google Shape;163;p23"/>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23"/>
          <p:cNvGrpSpPr/>
          <p:nvPr/>
        </p:nvGrpSpPr>
        <p:grpSpPr>
          <a:xfrm>
            <a:off x="5959222" y="4119576"/>
            <a:ext cx="2520952" cy="1024165"/>
            <a:chOff x="6917201" y="0"/>
            <a:chExt cx="2227777" cy="863400"/>
          </a:xfrm>
        </p:grpSpPr>
        <p:sp>
          <p:nvSpPr>
            <p:cNvPr id="165" name="Google Shape;165;p2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23"/>
          <p:cNvGrpSpPr/>
          <p:nvPr/>
        </p:nvGrpSpPr>
        <p:grpSpPr>
          <a:xfrm>
            <a:off x="199149" y="2"/>
            <a:ext cx="2795414" cy="1083308"/>
            <a:chOff x="6917201" y="0"/>
            <a:chExt cx="2227777" cy="863400"/>
          </a:xfrm>
        </p:grpSpPr>
        <p:sp>
          <p:nvSpPr>
            <p:cNvPr id="169" name="Google Shape;169;p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23"/>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73" name="Google Shape;173;p23"/>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74" name="Google Shape;174;p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60" name="Google Shape;60;p13"/>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61" name="Google Shape;61;p1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uth.lemon@auckland.ac.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durham@auckland.ac.nz"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slide" Target="slide13.xml"/><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 Target="slide14.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6.png"/><Relationship Id="rId3" Type="http://schemas.openxmlformats.org/officeDocument/2006/relationships/image" Target="../media/image13.png"/><Relationship Id="rId21"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slide" Target="slide11.xml"/><Relationship Id="rId2" Type="http://schemas.openxmlformats.org/officeDocument/2006/relationships/notesSlide" Target="../notesSlides/notesSlide12.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11.xm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11.xml"/><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www.herstorygame.c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gamesnostalgia.com/en/game/maniac-mansio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ctrTitle"/>
          </p:nvPr>
        </p:nvSpPr>
        <p:spPr>
          <a:xfrm>
            <a:off x="1891350" y="1137925"/>
            <a:ext cx="6356100" cy="1448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2700" dirty="0">
                <a:solidFill>
                  <a:srgbClr val="000000"/>
                </a:solidFill>
                <a:highlight>
                  <a:srgbClr val="FFFFFF"/>
                </a:highlight>
                <a:latin typeface="Arial"/>
                <a:ea typeface="Arial"/>
                <a:cs typeface="Arial"/>
                <a:sym typeface="Arial"/>
              </a:rPr>
              <a:t>HOHI 1816, a case study of a boardgame-based learning design</a:t>
            </a:r>
            <a:endParaRPr dirty="0">
              <a:latin typeface="Calibri"/>
              <a:ea typeface="Calibri"/>
              <a:cs typeface="Calibri"/>
              <a:sym typeface="Calibri"/>
            </a:endParaRPr>
          </a:p>
        </p:txBody>
      </p:sp>
      <p:sp>
        <p:nvSpPr>
          <p:cNvPr id="182" name="Google Shape;182;p25"/>
          <p:cNvSpPr txBox="1">
            <a:spLocks noGrp="1"/>
          </p:cNvSpPr>
          <p:nvPr>
            <p:ph type="subTitle" idx="1"/>
          </p:nvPr>
        </p:nvSpPr>
        <p:spPr>
          <a:xfrm>
            <a:off x="1891350" y="2586017"/>
            <a:ext cx="5361300" cy="105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Ruth Lemon and Richard Durham</a:t>
            </a:r>
            <a:endParaRPr/>
          </a:p>
          <a:p>
            <a:pPr marL="0" lvl="0" indent="0" algn="ctr" rtl="0">
              <a:spcBef>
                <a:spcPts val="0"/>
              </a:spcBef>
              <a:spcAft>
                <a:spcPts val="0"/>
              </a:spcAft>
              <a:buNone/>
            </a:pPr>
            <a:r>
              <a:rPr lang="en-GB" u="sng">
                <a:solidFill>
                  <a:schemeClr val="hlink"/>
                </a:solidFill>
                <a:hlinkClick r:id="rId3"/>
              </a:rPr>
              <a:t>ruth.lemon@auckland.ac.nz</a:t>
            </a:r>
            <a:r>
              <a:rPr lang="en-GB"/>
              <a:t> and </a:t>
            </a:r>
            <a:r>
              <a:rPr lang="en-GB" u="sng">
                <a:solidFill>
                  <a:schemeClr val="hlink"/>
                </a:solidFill>
                <a:hlinkClick r:id="rId4"/>
              </a:rPr>
              <a:t>r.durham@auckland.ac.nz</a:t>
            </a:r>
            <a:r>
              <a:rPr lang="en-GB"/>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819150" y="529675"/>
            <a:ext cx="7505700" cy="95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dirty="0"/>
              <a:t>Playing chapter one - </a:t>
            </a:r>
            <a:r>
              <a:rPr lang="en-GB" sz="3600" dirty="0" err="1"/>
              <a:t>te</a:t>
            </a:r>
            <a:r>
              <a:rPr lang="en-GB" sz="3600" dirty="0"/>
              <a:t> </a:t>
            </a:r>
            <a:r>
              <a:rPr lang="en-GB" sz="3600" dirty="0" err="1"/>
              <a:t>upoko</a:t>
            </a:r>
            <a:r>
              <a:rPr lang="en-GB" sz="3600" dirty="0"/>
              <a:t> </a:t>
            </a:r>
            <a:r>
              <a:rPr lang="en-GB" sz="3600" dirty="0" err="1"/>
              <a:t>tuatahi</a:t>
            </a:r>
            <a:endParaRPr sz="3600" dirty="0"/>
          </a:p>
        </p:txBody>
      </p:sp>
      <p:sp>
        <p:nvSpPr>
          <p:cNvPr id="264" name="Google Shape;264;p37"/>
          <p:cNvSpPr txBox="1"/>
          <p:nvPr/>
        </p:nvSpPr>
        <p:spPr>
          <a:xfrm>
            <a:off x="819150" y="1601775"/>
            <a:ext cx="7572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dirty="0"/>
              <a:t>Guiding question:</a:t>
            </a:r>
            <a:endParaRPr sz="2400" b="1"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GB" sz="2400" dirty="0"/>
              <a:t>What might be some explicit and implicit teaching in this game experience?</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endParaRPr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5"/>
          <p:cNvPicPr preferRelativeResize="0"/>
          <p:nvPr/>
        </p:nvPicPr>
        <p:blipFill>
          <a:blip r:embed="rId3">
            <a:alphaModFix/>
          </a:blip>
          <a:stretch>
            <a:fillRect/>
          </a:stretch>
        </p:blipFill>
        <p:spPr>
          <a:xfrm rot="5400000">
            <a:off x="1460753" y="-1460754"/>
            <a:ext cx="5143500" cy="8065008"/>
          </a:xfrm>
          <a:prstGeom prst="rect">
            <a:avLst/>
          </a:prstGeom>
          <a:noFill/>
          <a:ln>
            <a:noFill/>
          </a:ln>
        </p:spPr>
      </p:pic>
      <p:pic>
        <p:nvPicPr>
          <p:cNvPr id="245" name="Google Shape;245;p35"/>
          <p:cNvPicPr preferRelativeResize="0"/>
          <p:nvPr/>
        </p:nvPicPr>
        <p:blipFill>
          <a:blip r:embed="rId4">
            <a:alphaModFix/>
          </a:blip>
          <a:stretch>
            <a:fillRect/>
          </a:stretch>
        </p:blipFill>
        <p:spPr>
          <a:xfrm>
            <a:off x="7545142" y="2571750"/>
            <a:ext cx="1113200" cy="1113200"/>
          </a:xfrm>
          <a:prstGeom prst="rect">
            <a:avLst/>
          </a:prstGeom>
          <a:noFill/>
          <a:ln>
            <a:noFill/>
          </a:ln>
        </p:spPr>
      </p:pic>
      <p:pic>
        <p:nvPicPr>
          <p:cNvPr id="5" name="Picture 4" descr="Map&#10;&#10;Description automatically generated">
            <a:hlinkClick r:id="rId5" action="ppaction://hlinksldjump"/>
            <a:extLst>
              <a:ext uri="{FF2B5EF4-FFF2-40B4-BE49-F238E27FC236}">
                <a16:creationId xmlns:a16="http://schemas.microsoft.com/office/drawing/2014/main" id="{1312E771-F0F1-DA44-ABCA-2A057333FC6B}"/>
              </a:ext>
            </a:extLst>
          </p:cNvPr>
          <p:cNvPicPr>
            <a:picLocks noChangeAspect="1"/>
          </p:cNvPicPr>
          <p:nvPr/>
        </p:nvPicPr>
        <p:blipFill>
          <a:blip r:embed="rId6"/>
          <a:stretch>
            <a:fillRect/>
          </a:stretch>
        </p:blipFill>
        <p:spPr>
          <a:xfrm>
            <a:off x="359589" y="2401361"/>
            <a:ext cx="1438808" cy="2398014"/>
          </a:xfrm>
          <a:prstGeom prst="rect">
            <a:avLst/>
          </a:prstGeom>
        </p:spPr>
      </p:pic>
      <p:pic>
        <p:nvPicPr>
          <p:cNvPr id="7" name="Picture 6" descr="A picture containing text, sign, map&#10;&#10;Description automatically generated">
            <a:hlinkClick r:id="rId7" action="ppaction://hlinksldjump"/>
            <a:extLst>
              <a:ext uri="{FF2B5EF4-FFF2-40B4-BE49-F238E27FC236}">
                <a16:creationId xmlns:a16="http://schemas.microsoft.com/office/drawing/2014/main" id="{26E58D7F-052B-0244-8575-AED454FE5CB3}"/>
              </a:ext>
            </a:extLst>
          </p:cNvPr>
          <p:cNvPicPr>
            <a:picLocks noChangeAspect="1"/>
          </p:cNvPicPr>
          <p:nvPr/>
        </p:nvPicPr>
        <p:blipFill>
          <a:blip r:embed="rId8"/>
          <a:stretch>
            <a:fillRect/>
          </a:stretch>
        </p:blipFill>
        <p:spPr>
          <a:xfrm>
            <a:off x="2229486" y="336865"/>
            <a:ext cx="1473833" cy="2456389"/>
          </a:xfrm>
          <a:prstGeom prst="rect">
            <a:avLst/>
          </a:prstGeom>
        </p:spPr>
      </p:pic>
      <p:pic>
        <p:nvPicPr>
          <p:cNvPr id="9" name="Picture 8" descr="Map&#10;&#10;Description automatically generated">
            <a:hlinkClick r:id="rId9" action="ppaction://hlinksldjump"/>
            <a:extLst>
              <a:ext uri="{FF2B5EF4-FFF2-40B4-BE49-F238E27FC236}">
                <a16:creationId xmlns:a16="http://schemas.microsoft.com/office/drawing/2014/main" id="{A203E9B3-7F8B-4047-AE66-372FBE324795}"/>
              </a:ext>
            </a:extLst>
          </p:cNvPr>
          <p:cNvPicPr>
            <a:picLocks noChangeAspect="1"/>
          </p:cNvPicPr>
          <p:nvPr/>
        </p:nvPicPr>
        <p:blipFill>
          <a:blip r:embed="rId10"/>
          <a:stretch>
            <a:fillRect/>
          </a:stretch>
        </p:blipFill>
        <p:spPr>
          <a:xfrm>
            <a:off x="6243702" y="336864"/>
            <a:ext cx="1473834" cy="2456390"/>
          </a:xfrm>
          <a:prstGeom prst="rect">
            <a:avLst/>
          </a:prstGeom>
        </p:spPr>
      </p:pic>
      <p:pic>
        <p:nvPicPr>
          <p:cNvPr id="11" name="Picture 10" descr="Icon&#10;&#10;Description automatically generated">
            <a:extLst>
              <a:ext uri="{FF2B5EF4-FFF2-40B4-BE49-F238E27FC236}">
                <a16:creationId xmlns:a16="http://schemas.microsoft.com/office/drawing/2014/main" id="{A716194D-E2ED-5843-96F7-6F5873813E24}"/>
              </a:ext>
            </a:extLst>
          </p:cNvPr>
          <p:cNvPicPr>
            <a:picLocks noChangeAspect="1"/>
          </p:cNvPicPr>
          <p:nvPr/>
        </p:nvPicPr>
        <p:blipFill>
          <a:blip r:embed="rId11"/>
          <a:stretch>
            <a:fillRect/>
          </a:stretch>
        </p:blipFill>
        <p:spPr>
          <a:xfrm>
            <a:off x="8227272" y="3684950"/>
            <a:ext cx="735916" cy="1226527"/>
          </a:xfrm>
          <a:prstGeom prst="rect">
            <a:avLst/>
          </a:prstGeom>
        </p:spPr>
      </p:pic>
      <p:pic>
        <p:nvPicPr>
          <p:cNvPr id="13" name="Picture 12" descr="Text, letter&#10;&#10;Description automatically generated">
            <a:extLst>
              <a:ext uri="{FF2B5EF4-FFF2-40B4-BE49-F238E27FC236}">
                <a16:creationId xmlns:a16="http://schemas.microsoft.com/office/drawing/2014/main" id="{43F4DBE0-CF3D-BE45-8A74-69C0BA0E6184}"/>
              </a:ext>
            </a:extLst>
          </p:cNvPr>
          <p:cNvPicPr>
            <a:picLocks noChangeAspect="1"/>
          </p:cNvPicPr>
          <p:nvPr/>
        </p:nvPicPr>
        <p:blipFill>
          <a:blip r:embed="rId12"/>
          <a:stretch>
            <a:fillRect/>
          </a:stretch>
        </p:blipFill>
        <p:spPr>
          <a:xfrm>
            <a:off x="3099837" y="-1"/>
            <a:ext cx="3062733" cy="5104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30" name="Picture 29" descr="A picture containing company name&#10;&#10;Description automatically generated">
            <a:extLst>
              <a:ext uri="{FF2B5EF4-FFF2-40B4-BE49-F238E27FC236}">
                <a16:creationId xmlns:a16="http://schemas.microsoft.com/office/drawing/2014/main" id="{A177D10D-A201-6F40-89FE-B98434D544AC}"/>
              </a:ext>
            </a:extLst>
          </p:cNvPr>
          <p:cNvPicPr>
            <a:picLocks noChangeAspect="1"/>
          </p:cNvPicPr>
          <p:nvPr/>
        </p:nvPicPr>
        <p:blipFill>
          <a:blip r:embed="rId3"/>
          <a:stretch>
            <a:fillRect/>
          </a:stretch>
        </p:blipFill>
        <p:spPr>
          <a:xfrm>
            <a:off x="1714420" y="4020806"/>
            <a:ext cx="649842" cy="886148"/>
          </a:xfrm>
          <a:prstGeom prst="rect">
            <a:avLst/>
          </a:prstGeom>
          <a:ln>
            <a:solidFill>
              <a:schemeClr val="tx1"/>
            </a:solidFill>
          </a:ln>
        </p:spPr>
      </p:pic>
      <p:pic>
        <p:nvPicPr>
          <p:cNvPr id="34" name="Picture 33" descr="A picture containing application&#10;&#10;Description automatically generated">
            <a:extLst>
              <a:ext uri="{FF2B5EF4-FFF2-40B4-BE49-F238E27FC236}">
                <a16:creationId xmlns:a16="http://schemas.microsoft.com/office/drawing/2014/main" id="{76BCA1BD-5269-FB4F-8214-D1D79AF84AB4}"/>
              </a:ext>
            </a:extLst>
          </p:cNvPr>
          <p:cNvPicPr>
            <a:picLocks noChangeAspect="1"/>
          </p:cNvPicPr>
          <p:nvPr/>
        </p:nvPicPr>
        <p:blipFill>
          <a:blip r:embed="rId4"/>
          <a:stretch>
            <a:fillRect/>
          </a:stretch>
        </p:blipFill>
        <p:spPr>
          <a:xfrm>
            <a:off x="2409509" y="4023780"/>
            <a:ext cx="647661" cy="883174"/>
          </a:xfrm>
          <a:prstGeom prst="rect">
            <a:avLst/>
          </a:prstGeom>
          <a:ln>
            <a:solidFill>
              <a:schemeClr val="tx1"/>
            </a:solidFill>
          </a:ln>
        </p:spPr>
      </p:pic>
      <p:pic>
        <p:nvPicPr>
          <p:cNvPr id="37" name="Picture 36" descr="A picture containing application&#10;&#10;Description automatically generated">
            <a:extLst>
              <a:ext uri="{FF2B5EF4-FFF2-40B4-BE49-F238E27FC236}">
                <a16:creationId xmlns:a16="http://schemas.microsoft.com/office/drawing/2014/main" id="{EA2126E2-3846-DA49-9670-18C00418C695}"/>
              </a:ext>
            </a:extLst>
          </p:cNvPr>
          <p:cNvPicPr>
            <a:picLocks noChangeAspect="1"/>
          </p:cNvPicPr>
          <p:nvPr/>
        </p:nvPicPr>
        <p:blipFill>
          <a:blip r:embed="rId5"/>
          <a:stretch>
            <a:fillRect/>
          </a:stretch>
        </p:blipFill>
        <p:spPr>
          <a:xfrm>
            <a:off x="3111378" y="4022884"/>
            <a:ext cx="646137" cy="881096"/>
          </a:xfrm>
          <a:prstGeom prst="rect">
            <a:avLst/>
          </a:prstGeom>
          <a:ln>
            <a:solidFill>
              <a:schemeClr val="tx1"/>
            </a:solidFill>
          </a:ln>
        </p:spPr>
      </p:pic>
      <p:pic>
        <p:nvPicPr>
          <p:cNvPr id="39" name="Picture 38" descr="A picture containing company name&#10;&#10;Description automatically generated">
            <a:extLst>
              <a:ext uri="{FF2B5EF4-FFF2-40B4-BE49-F238E27FC236}">
                <a16:creationId xmlns:a16="http://schemas.microsoft.com/office/drawing/2014/main" id="{EE52C071-7936-714F-B186-CDFBFD2A39A8}"/>
              </a:ext>
            </a:extLst>
          </p:cNvPr>
          <p:cNvPicPr>
            <a:picLocks noChangeAspect="1"/>
          </p:cNvPicPr>
          <p:nvPr/>
        </p:nvPicPr>
        <p:blipFill>
          <a:blip r:embed="rId6"/>
          <a:stretch>
            <a:fillRect/>
          </a:stretch>
        </p:blipFill>
        <p:spPr>
          <a:xfrm>
            <a:off x="3990551" y="4021845"/>
            <a:ext cx="647661" cy="883174"/>
          </a:xfrm>
          <a:prstGeom prst="rect">
            <a:avLst/>
          </a:prstGeom>
        </p:spPr>
      </p:pic>
      <p:pic>
        <p:nvPicPr>
          <p:cNvPr id="26" name="Picture 25" descr="Icon&#10;&#10;Description automatically generated">
            <a:extLst>
              <a:ext uri="{FF2B5EF4-FFF2-40B4-BE49-F238E27FC236}">
                <a16:creationId xmlns:a16="http://schemas.microsoft.com/office/drawing/2014/main" id="{AF425652-52AD-1145-AB85-A6156951FE0A}"/>
              </a:ext>
            </a:extLst>
          </p:cNvPr>
          <p:cNvPicPr>
            <a:picLocks noChangeAspect="1"/>
          </p:cNvPicPr>
          <p:nvPr/>
        </p:nvPicPr>
        <p:blipFill>
          <a:blip r:embed="rId7"/>
          <a:stretch>
            <a:fillRect/>
          </a:stretch>
        </p:blipFill>
        <p:spPr>
          <a:xfrm>
            <a:off x="8262593" y="3933972"/>
            <a:ext cx="680522" cy="1134203"/>
          </a:xfrm>
          <a:prstGeom prst="rect">
            <a:avLst/>
          </a:prstGeom>
        </p:spPr>
      </p:pic>
      <p:sp>
        <p:nvSpPr>
          <p:cNvPr id="250" name="Google Shape;250;p36"/>
          <p:cNvSpPr txBox="1"/>
          <p:nvPr/>
        </p:nvSpPr>
        <p:spPr>
          <a:xfrm>
            <a:off x="126225" y="105175"/>
            <a:ext cx="724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latin typeface="Open Sans"/>
                <a:ea typeface="Open Sans"/>
                <a:cs typeface="Open Sans"/>
                <a:sym typeface="Open Sans"/>
              </a:rPr>
              <a:t>TE MOANA O MATAURI - MATAURI BAY</a:t>
            </a:r>
            <a:endParaRPr sz="2800" b="1">
              <a:latin typeface="Open Sans"/>
              <a:ea typeface="Open Sans"/>
              <a:cs typeface="Open Sans"/>
              <a:sym typeface="Open Sans"/>
            </a:endParaRPr>
          </a:p>
        </p:txBody>
      </p:sp>
      <p:pic>
        <p:nvPicPr>
          <p:cNvPr id="251" name="Google Shape;251;p36"/>
          <p:cNvPicPr preferRelativeResize="0"/>
          <p:nvPr/>
        </p:nvPicPr>
        <p:blipFill>
          <a:blip r:embed="rId8">
            <a:alphaModFix/>
          </a:blip>
          <a:stretch>
            <a:fillRect/>
          </a:stretch>
        </p:blipFill>
        <p:spPr>
          <a:xfrm>
            <a:off x="217800" y="883725"/>
            <a:ext cx="1703900" cy="2839826"/>
          </a:xfrm>
          <a:prstGeom prst="rect">
            <a:avLst/>
          </a:prstGeom>
          <a:noFill/>
          <a:ln>
            <a:noFill/>
          </a:ln>
        </p:spPr>
      </p:pic>
      <p:pic>
        <p:nvPicPr>
          <p:cNvPr id="252" name="Google Shape;252;p36"/>
          <p:cNvPicPr preferRelativeResize="0"/>
          <p:nvPr/>
        </p:nvPicPr>
        <p:blipFill>
          <a:blip r:embed="rId9">
            <a:alphaModFix/>
          </a:blip>
          <a:stretch>
            <a:fillRect/>
          </a:stretch>
        </p:blipFill>
        <p:spPr>
          <a:xfrm>
            <a:off x="1968925" y="883713"/>
            <a:ext cx="1703900" cy="2839838"/>
          </a:xfrm>
          <a:prstGeom prst="rect">
            <a:avLst/>
          </a:prstGeom>
          <a:noFill/>
          <a:ln>
            <a:noFill/>
          </a:ln>
        </p:spPr>
      </p:pic>
      <p:pic>
        <p:nvPicPr>
          <p:cNvPr id="253" name="Google Shape;253;p36"/>
          <p:cNvPicPr preferRelativeResize="0"/>
          <p:nvPr/>
        </p:nvPicPr>
        <p:blipFill>
          <a:blip r:embed="rId10">
            <a:alphaModFix/>
          </a:blip>
          <a:stretch>
            <a:fillRect/>
          </a:stretch>
        </p:blipFill>
        <p:spPr>
          <a:xfrm>
            <a:off x="3720050" y="883713"/>
            <a:ext cx="1703900" cy="2839838"/>
          </a:xfrm>
          <a:prstGeom prst="rect">
            <a:avLst/>
          </a:prstGeom>
          <a:noFill/>
          <a:ln>
            <a:noFill/>
          </a:ln>
        </p:spPr>
      </p:pic>
      <p:pic>
        <p:nvPicPr>
          <p:cNvPr id="254" name="Google Shape;254;p36"/>
          <p:cNvPicPr preferRelativeResize="0"/>
          <p:nvPr/>
        </p:nvPicPr>
        <p:blipFill>
          <a:blip r:embed="rId11">
            <a:alphaModFix/>
          </a:blip>
          <a:stretch>
            <a:fillRect/>
          </a:stretch>
        </p:blipFill>
        <p:spPr>
          <a:xfrm>
            <a:off x="5471175" y="883713"/>
            <a:ext cx="1703900" cy="2839838"/>
          </a:xfrm>
          <a:prstGeom prst="rect">
            <a:avLst/>
          </a:prstGeom>
          <a:noFill/>
          <a:ln>
            <a:noFill/>
          </a:ln>
        </p:spPr>
      </p:pic>
      <p:pic>
        <p:nvPicPr>
          <p:cNvPr id="255" name="Google Shape;255;p36"/>
          <p:cNvPicPr preferRelativeResize="0"/>
          <p:nvPr/>
        </p:nvPicPr>
        <p:blipFill>
          <a:blip r:embed="rId12">
            <a:alphaModFix/>
          </a:blip>
          <a:stretch>
            <a:fillRect/>
          </a:stretch>
        </p:blipFill>
        <p:spPr>
          <a:xfrm>
            <a:off x="7222300" y="883713"/>
            <a:ext cx="1703900" cy="2839834"/>
          </a:xfrm>
          <a:prstGeom prst="rect">
            <a:avLst/>
          </a:prstGeom>
          <a:noFill/>
          <a:ln>
            <a:noFill/>
          </a:ln>
        </p:spPr>
      </p:pic>
      <p:pic>
        <p:nvPicPr>
          <p:cNvPr id="6" name="Picture 5" descr="Text, letter&#10;&#10;Description automatically generated">
            <a:extLst>
              <a:ext uri="{FF2B5EF4-FFF2-40B4-BE49-F238E27FC236}">
                <a16:creationId xmlns:a16="http://schemas.microsoft.com/office/drawing/2014/main" id="{A70126E5-22CC-404B-911B-9C11C370041F}"/>
              </a:ext>
            </a:extLst>
          </p:cNvPr>
          <p:cNvPicPr>
            <a:picLocks noChangeAspect="1"/>
          </p:cNvPicPr>
          <p:nvPr/>
        </p:nvPicPr>
        <p:blipFill>
          <a:blip r:embed="rId13"/>
          <a:stretch>
            <a:fillRect/>
          </a:stretch>
        </p:blipFill>
        <p:spPr>
          <a:xfrm>
            <a:off x="5600770" y="2"/>
            <a:ext cx="3086099" cy="5143498"/>
          </a:xfrm>
          <a:prstGeom prst="rect">
            <a:avLst/>
          </a:prstGeom>
          <a:noFill/>
          <a:ln>
            <a:solidFill>
              <a:schemeClr val="accent1"/>
            </a:solidFill>
          </a:ln>
        </p:spPr>
      </p:pic>
      <p:pic>
        <p:nvPicPr>
          <p:cNvPr id="10" name="Picture 9" descr="Text, letter&#10;&#10;Description automatically generated">
            <a:extLst>
              <a:ext uri="{FF2B5EF4-FFF2-40B4-BE49-F238E27FC236}">
                <a16:creationId xmlns:a16="http://schemas.microsoft.com/office/drawing/2014/main" id="{9CA2C685-7CB1-F347-ACB3-0136FEC406EE}"/>
              </a:ext>
            </a:extLst>
          </p:cNvPr>
          <p:cNvPicPr>
            <a:picLocks noChangeAspect="1"/>
          </p:cNvPicPr>
          <p:nvPr/>
        </p:nvPicPr>
        <p:blipFill>
          <a:blip r:embed="rId14"/>
          <a:stretch>
            <a:fillRect/>
          </a:stretch>
        </p:blipFill>
        <p:spPr>
          <a:xfrm>
            <a:off x="3979241" y="0"/>
            <a:ext cx="3086098" cy="5143497"/>
          </a:xfrm>
          <a:prstGeom prst="rect">
            <a:avLst/>
          </a:prstGeom>
          <a:ln>
            <a:solidFill>
              <a:schemeClr val="accent1"/>
            </a:solidFill>
          </a:ln>
        </p:spPr>
      </p:pic>
      <p:pic>
        <p:nvPicPr>
          <p:cNvPr id="256" name="Google Shape;256;p36"/>
          <p:cNvPicPr preferRelativeResize="0"/>
          <p:nvPr/>
        </p:nvPicPr>
        <p:blipFill>
          <a:blip r:embed="rId8">
            <a:alphaModFix/>
          </a:blip>
          <a:stretch>
            <a:fillRect/>
          </a:stretch>
        </p:blipFill>
        <p:spPr>
          <a:xfrm>
            <a:off x="1917810" y="-8"/>
            <a:ext cx="3086100" cy="5143500"/>
          </a:xfrm>
          <a:prstGeom prst="rect">
            <a:avLst/>
          </a:prstGeom>
          <a:noFill/>
          <a:ln>
            <a:noFill/>
          </a:ln>
        </p:spPr>
      </p:pic>
      <p:pic>
        <p:nvPicPr>
          <p:cNvPr id="4" name="Picture 3" descr="Text&#10;&#10;Description automatically generated">
            <a:extLst>
              <a:ext uri="{FF2B5EF4-FFF2-40B4-BE49-F238E27FC236}">
                <a16:creationId xmlns:a16="http://schemas.microsoft.com/office/drawing/2014/main" id="{A8B64A25-2E87-1B4A-B08E-6A2F78FBE8B0}"/>
              </a:ext>
            </a:extLst>
          </p:cNvPr>
          <p:cNvPicPr>
            <a:picLocks noChangeAspect="1"/>
          </p:cNvPicPr>
          <p:nvPr/>
        </p:nvPicPr>
        <p:blipFill>
          <a:blip r:embed="rId15"/>
          <a:stretch>
            <a:fillRect/>
          </a:stretch>
        </p:blipFill>
        <p:spPr>
          <a:xfrm>
            <a:off x="3703794" y="2"/>
            <a:ext cx="3086099" cy="5143498"/>
          </a:xfrm>
          <a:prstGeom prst="rect">
            <a:avLst/>
          </a:prstGeom>
          <a:ln>
            <a:solidFill>
              <a:schemeClr val="accent1"/>
            </a:solidFill>
          </a:ln>
        </p:spPr>
      </p:pic>
      <p:pic>
        <p:nvPicPr>
          <p:cNvPr id="8" name="Picture 7" descr="Text&#10;&#10;Description automatically generated">
            <a:extLst>
              <a:ext uri="{FF2B5EF4-FFF2-40B4-BE49-F238E27FC236}">
                <a16:creationId xmlns:a16="http://schemas.microsoft.com/office/drawing/2014/main" id="{930C6579-2857-C940-AB36-8BB0E380967A}"/>
              </a:ext>
            </a:extLst>
          </p:cNvPr>
          <p:cNvPicPr>
            <a:picLocks noChangeAspect="1"/>
          </p:cNvPicPr>
          <p:nvPr/>
        </p:nvPicPr>
        <p:blipFill>
          <a:blip r:embed="rId16"/>
          <a:stretch>
            <a:fillRect/>
          </a:stretch>
        </p:blipFill>
        <p:spPr>
          <a:xfrm>
            <a:off x="2741237" y="3"/>
            <a:ext cx="3086098" cy="5143497"/>
          </a:xfrm>
          <a:prstGeom prst="rect">
            <a:avLst/>
          </a:prstGeom>
          <a:ln>
            <a:solidFill>
              <a:schemeClr val="accent1"/>
            </a:solidFill>
          </a:ln>
        </p:spPr>
      </p:pic>
      <p:pic>
        <p:nvPicPr>
          <p:cNvPr id="36" name="Google Shape;244;p35">
            <a:hlinkClick r:id="rId17" action="ppaction://hlinksldjump"/>
            <a:extLst>
              <a:ext uri="{FF2B5EF4-FFF2-40B4-BE49-F238E27FC236}">
                <a16:creationId xmlns:a16="http://schemas.microsoft.com/office/drawing/2014/main" id="{C74BBE72-0E0C-7043-ABE3-03E6C537BB50}"/>
              </a:ext>
            </a:extLst>
          </p:cNvPr>
          <p:cNvPicPr preferRelativeResize="0"/>
          <p:nvPr/>
        </p:nvPicPr>
        <p:blipFill>
          <a:blip r:embed="rId18">
            <a:alphaModFix/>
          </a:blip>
          <a:stretch>
            <a:fillRect/>
          </a:stretch>
        </p:blipFill>
        <p:spPr>
          <a:xfrm rot="5400000">
            <a:off x="438381" y="3857699"/>
            <a:ext cx="811759" cy="1286751"/>
          </a:xfrm>
          <a:prstGeom prst="rect">
            <a:avLst/>
          </a:prstGeom>
          <a:noFill/>
          <a:ln>
            <a:noFill/>
          </a:ln>
        </p:spPr>
      </p:pic>
      <p:pic>
        <p:nvPicPr>
          <p:cNvPr id="20" name="Picture 19" descr="Text&#10;&#10;Description automatically generated">
            <a:extLst>
              <a:ext uri="{FF2B5EF4-FFF2-40B4-BE49-F238E27FC236}">
                <a16:creationId xmlns:a16="http://schemas.microsoft.com/office/drawing/2014/main" id="{2F275FFF-113B-D54D-AF71-2019BDD447F5}"/>
              </a:ext>
            </a:extLst>
          </p:cNvPr>
          <p:cNvPicPr>
            <a:picLocks noChangeAspect="1"/>
          </p:cNvPicPr>
          <p:nvPr/>
        </p:nvPicPr>
        <p:blipFill>
          <a:blip r:embed="rId19"/>
          <a:stretch>
            <a:fillRect/>
          </a:stretch>
        </p:blipFill>
        <p:spPr>
          <a:xfrm>
            <a:off x="4034485" y="105175"/>
            <a:ext cx="3160449" cy="5267415"/>
          </a:xfrm>
          <a:prstGeom prst="rect">
            <a:avLst/>
          </a:prstGeom>
          <a:ln>
            <a:solidFill>
              <a:schemeClr val="tx1"/>
            </a:solidFill>
          </a:ln>
        </p:spPr>
      </p:pic>
      <p:pic>
        <p:nvPicPr>
          <p:cNvPr id="41" name="Picture 40" descr="A picture containing shape&#10;&#10;Description automatically generated">
            <a:extLst>
              <a:ext uri="{FF2B5EF4-FFF2-40B4-BE49-F238E27FC236}">
                <a16:creationId xmlns:a16="http://schemas.microsoft.com/office/drawing/2014/main" id="{171E0B95-4D29-A149-823D-1509ADDDF545}"/>
              </a:ext>
            </a:extLst>
          </p:cNvPr>
          <p:cNvPicPr>
            <a:picLocks noChangeAspect="1"/>
          </p:cNvPicPr>
          <p:nvPr/>
        </p:nvPicPr>
        <p:blipFill>
          <a:blip r:embed="rId20"/>
          <a:stretch>
            <a:fillRect/>
          </a:stretch>
        </p:blipFill>
        <p:spPr>
          <a:xfrm>
            <a:off x="873261" y="589130"/>
            <a:ext cx="2514600" cy="3429000"/>
          </a:xfrm>
          <a:prstGeom prst="rect">
            <a:avLst/>
          </a:prstGeom>
          <a:ln>
            <a:solidFill>
              <a:schemeClr val="tx1"/>
            </a:solidFill>
          </a:ln>
        </p:spPr>
      </p:pic>
      <p:pic>
        <p:nvPicPr>
          <p:cNvPr id="43" name="Picture 42" descr="Text&#10;&#10;Description automatically generated">
            <a:extLst>
              <a:ext uri="{FF2B5EF4-FFF2-40B4-BE49-F238E27FC236}">
                <a16:creationId xmlns:a16="http://schemas.microsoft.com/office/drawing/2014/main" id="{B3D83DB0-5819-E949-825A-58F58D0701D4}"/>
              </a:ext>
            </a:extLst>
          </p:cNvPr>
          <p:cNvPicPr>
            <a:picLocks noChangeAspect="1"/>
          </p:cNvPicPr>
          <p:nvPr/>
        </p:nvPicPr>
        <p:blipFill>
          <a:blip r:embed="rId21"/>
          <a:stretch>
            <a:fillRect/>
          </a:stretch>
        </p:blipFill>
        <p:spPr>
          <a:xfrm>
            <a:off x="1004124" y="597958"/>
            <a:ext cx="2514600" cy="3429000"/>
          </a:xfrm>
          <a:prstGeom prst="rect">
            <a:avLst/>
          </a:prstGeom>
          <a:ln>
            <a:solidFill>
              <a:schemeClr val="tx1"/>
            </a:solidFill>
          </a:ln>
        </p:spPr>
      </p:pic>
      <p:pic>
        <p:nvPicPr>
          <p:cNvPr id="45" name="Picture 44" descr="Text, letter&#10;&#10;Description automatically generated">
            <a:extLst>
              <a:ext uri="{FF2B5EF4-FFF2-40B4-BE49-F238E27FC236}">
                <a16:creationId xmlns:a16="http://schemas.microsoft.com/office/drawing/2014/main" id="{E3F9FD29-FE3F-FF4D-9A5A-53F65554A670}"/>
              </a:ext>
            </a:extLst>
          </p:cNvPr>
          <p:cNvPicPr>
            <a:picLocks noChangeAspect="1"/>
          </p:cNvPicPr>
          <p:nvPr/>
        </p:nvPicPr>
        <p:blipFill>
          <a:blip r:embed="rId22"/>
          <a:stretch>
            <a:fillRect/>
          </a:stretch>
        </p:blipFill>
        <p:spPr>
          <a:xfrm>
            <a:off x="1147515" y="606786"/>
            <a:ext cx="2514600" cy="3429000"/>
          </a:xfrm>
          <a:prstGeom prst="rect">
            <a:avLst/>
          </a:prstGeom>
          <a:ln>
            <a:solidFill>
              <a:schemeClr val="tx1"/>
            </a:solidFill>
          </a:ln>
        </p:spPr>
      </p:pic>
      <p:pic>
        <p:nvPicPr>
          <p:cNvPr id="47" name="Picture 46" descr="Text&#10;&#10;Description automatically generated with low confidence">
            <a:extLst>
              <a:ext uri="{FF2B5EF4-FFF2-40B4-BE49-F238E27FC236}">
                <a16:creationId xmlns:a16="http://schemas.microsoft.com/office/drawing/2014/main" id="{2DE350D1-3CB2-5D4D-AC96-1D8A4EDACEB9}"/>
              </a:ext>
            </a:extLst>
          </p:cNvPr>
          <p:cNvPicPr>
            <a:picLocks noChangeAspect="1"/>
          </p:cNvPicPr>
          <p:nvPr/>
        </p:nvPicPr>
        <p:blipFill>
          <a:blip r:embed="rId23"/>
          <a:stretch>
            <a:fillRect/>
          </a:stretch>
        </p:blipFill>
        <p:spPr>
          <a:xfrm>
            <a:off x="1353096" y="600634"/>
            <a:ext cx="25146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1"/>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additive="base">
                                        <p:cTn id="7" dur="500" fill="hold"/>
                                        <p:tgtEl>
                                          <p:spTgt spid="256"/>
                                        </p:tgtEl>
                                        <p:attrNameLst>
                                          <p:attrName>ppt_x</p:attrName>
                                        </p:attrNameLst>
                                      </p:cBhvr>
                                      <p:tavLst>
                                        <p:tav tm="0">
                                          <p:val>
                                            <p:strVal val="#ppt_x"/>
                                          </p:val>
                                        </p:tav>
                                        <p:tav tm="100000">
                                          <p:val>
                                            <p:strVal val="#ppt_x"/>
                                          </p:val>
                                        </p:tav>
                                      </p:tavLst>
                                    </p:anim>
                                    <p:anim calcmode="lin" valueType="num">
                                      <p:cBhvr additive="base">
                                        <p:cTn id="8"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56"/>
                                        </p:tgtEl>
                                        <p:attrNameLst>
                                          <p:attrName>ppt_x</p:attrName>
                                        </p:attrNameLst>
                                      </p:cBhvr>
                                      <p:tavLst>
                                        <p:tav tm="0">
                                          <p:val>
                                            <p:strVal val="ppt_x"/>
                                          </p:val>
                                        </p:tav>
                                        <p:tav tm="100000">
                                          <p:val>
                                            <p:strVal val="ppt_x"/>
                                          </p:val>
                                        </p:tav>
                                      </p:tavLst>
                                    </p:anim>
                                    <p:anim calcmode="lin" valueType="num">
                                      <p:cBhvr additive="base">
                                        <p:cTn id="13" dur="500"/>
                                        <p:tgtEl>
                                          <p:spTgt spid="256"/>
                                        </p:tgtEl>
                                        <p:attrNameLst>
                                          <p:attrName>ppt_y</p:attrName>
                                        </p:attrNameLst>
                                      </p:cBhvr>
                                      <p:tavLst>
                                        <p:tav tm="0">
                                          <p:val>
                                            <p:strVal val="ppt_y"/>
                                          </p:val>
                                        </p:tav>
                                        <p:tav tm="100000">
                                          <p:val>
                                            <p:strVal val="1+ppt_h/2"/>
                                          </p:val>
                                        </p:tav>
                                      </p:tavLst>
                                    </p:anim>
                                    <p:set>
                                      <p:cBhvr>
                                        <p:cTn id="14" dur="1" fill="hold">
                                          <p:stCondLst>
                                            <p:cond delay="499"/>
                                          </p:stCondLst>
                                        </p:cTn>
                                        <p:tgtEl>
                                          <p:spTgt spid="256"/>
                                        </p:tgtEl>
                                        <p:attrNameLst>
                                          <p:attrName>style.visibility</p:attrName>
                                        </p:attrNameLst>
                                      </p:cBhvr>
                                      <p:to>
                                        <p:strVal val="hidden"/>
                                      </p:to>
                                    </p:set>
                                  </p:childTnLst>
                                </p:cTn>
                              </p:par>
                            </p:childTnLst>
                          </p:cTn>
                        </p:par>
                      </p:childTnLst>
                    </p:cTn>
                  </p:par>
                </p:childTnLst>
              </p:cTn>
              <p:nextCondLst>
                <p:cond evt="onClick" delay="0">
                  <p:tgtEl>
                    <p:spTgt spid="251"/>
                  </p:tgtEl>
                </p:cond>
              </p:nextCondLst>
            </p:seq>
            <p:seq concurrent="1" nextAc="seek">
              <p:cTn id="15" restart="whenNotActive" fill="hold" evtFilter="cancelBubble" nodeType="interactiveSeq">
                <p:stCondLst>
                  <p:cond evt="onClick" delay="0">
                    <p:tgtEl>
                      <p:spTgt spid="255"/>
                    </p:tgtEl>
                  </p:cond>
                </p:stCondLst>
                <p:endSync evt="end" delay="0">
                  <p:rtn val="all"/>
                </p:endSync>
                <p:childTnLst>
                  <p:par>
                    <p:cTn id="16" fill="hold">
                      <p:stCondLst>
                        <p:cond delay="0"/>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0"/>
                                        </p:tgtEl>
                                        <p:attrNameLst>
                                          <p:attrName>ppt_x</p:attrName>
                                        </p:attrNameLst>
                                      </p:cBhvr>
                                      <p:tavLst>
                                        <p:tav tm="0">
                                          <p:val>
                                            <p:strVal val="ppt_x"/>
                                          </p:val>
                                        </p:tav>
                                        <p:tav tm="100000">
                                          <p:val>
                                            <p:strVal val="ppt_x"/>
                                          </p:val>
                                        </p:tav>
                                      </p:tavLst>
                                    </p:anim>
                                    <p:anim calcmode="lin" valueType="num">
                                      <p:cBhvr additive="base">
                                        <p:cTn id="26" dur="500"/>
                                        <p:tgtEl>
                                          <p:spTgt spid="10"/>
                                        </p:tgtEl>
                                        <p:attrNameLst>
                                          <p:attrName>ppt_y</p:attrName>
                                        </p:attrNameLst>
                                      </p:cBhvr>
                                      <p:tavLst>
                                        <p:tav tm="0">
                                          <p:val>
                                            <p:strVal val="ppt_y"/>
                                          </p:val>
                                        </p:tav>
                                        <p:tav tm="100000">
                                          <p:val>
                                            <p:strVal val="1+ppt_h/2"/>
                                          </p:val>
                                        </p:tav>
                                      </p:tavLst>
                                    </p:anim>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28" restart="whenNotActive" fill="hold" evtFilter="cancelBubble" nodeType="interactiveSeq">
                <p:stCondLst>
                  <p:cond evt="onClick" delay="0">
                    <p:tgtEl>
                      <p:spTgt spid="254"/>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seq concurrent="1" nextAc="seek">
              <p:cTn id="41" restart="whenNotActive" fill="hold" evtFilter="cancelBubble" nodeType="interactiveSeq">
                <p:stCondLst>
                  <p:cond evt="onClick" delay="0">
                    <p:tgtEl>
                      <p:spTgt spid="253"/>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2"/>
                    </p:tgtEl>
                  </p:cond>
                </p:stCondLst>
                <p:endSync evt="end" delay="0">
                  <p:rtn val="all"/>
                </p:endSync>
                <p:childTnLst>
                  <p:par>
                    <p:cTn id="55" fill="hold">
                      <p:stCondLst>
                        <p:cond delay="0"/>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4"/>
                                        </p:tgtEl>
                                        <p:attrNameLst>
                                          <p:attrName>ppt_x</p:attrName>
                                        </p:attrNameLst>
                                      </p:cBhvr>
                                      <p:tavLst>
                                        <p:tav tm="0">
                                          <p:val>
                                            <p:strVal val="ppt_x"/>
                                          </p:val>
                                        </p:tav>
                                        <p:tav tm="100000">
                                          <p:val>
                                            <p:strVal val="ppt_x"/>
                                          </p:val>
                                        </p:tav>
                                      </p:tavLst>
                                    </p:anim>
                                    <p:anim calcmode="lin" valueType="num">
                                      <p:cBhvr additive="base">
                                        <p:cTn id="65" dur="500"/>
                                        <p:tgtEl>
                                          <p:spTgt spid="4"/>
                                        </p:tgtEl>
                                        <p:attrNameLst>
                                          <p:attrName>ppt_y</p:attrName>
                                        </p:attrNameLst>
                                      </p:cBhvr>
                                      <p:tavLst>
                                        <p:tav tm="0">
                                          <p:val>
                                            <p:strVal val="ppt_y"/>
                                          </p:val>
                                        </p:tav>
                                        <p:tav tm="100000">
                                          <p:val>
                                            <p:strVal val="1+ppt_h/2"/>
                                          </p:val>
                                        </p:tav>
                                      </p:tavLst>
                                    </p:anim>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20"/>
                                        </p:tgtEl>
                                        <p:attrNameLst>
                                          <p:attrName>ppt_x</p:attrName>
                                        </p:attrNameLst>
                                      </p:cBhvr>
                                      <p:tavLst>
                                        <p:tav tm="0">
                                          <p:val>
                                            <p:strVal val="ppt_x"/>
                                          </p:val>
                                        </p:tav>
                                        <p:tav tm="100000">
                                          <p:val>
                                            <p:strVal val="ppt_x"/>
                                          </p:val>
                                        </p:tav>
                                      </p:tavLst>
                                    </p:anim>
                                    <p:anim calcmode="lin" valueType="num">
                                      <p:cBhvr additive="base">
                                        <p:cTn id="78" dur="500"/>
                                        <p:tgtEl>
                                          <p:spTgt spid="20"/>
                                        </p:tgtEl>
                                        <p:attrNameLst>
                                          <p:attrName>ppt_y</p:attrName>
                                        </p:attrNameLst>
                                      </p:cBhvr>
                                      <p:tavLst>
                                        <p:tav tm="0">
                                          <p:val>
                                            <p:strVal val="ppt_y"/>
                                          </p:val>
                                        </p:tav>
                                        <p:tav tm="100000">
                                          <p:val>
                                            <p:strVal val="1+ppt_h/2"/>
                                          </p:val>
                                        </p:tav>
                                      </p:tavLst>
                                    </p:anim>
                                    <p:set>
                                      <p:cBhvr>
                                        <p:cTn id="7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30"/>
                    </p:tgtEl>
                  </p:cond>
                </p:stCondLst>
                <p:endSync evt="end" delay="0">
                  <p:rtn val="all"/>
                </p:endSync>
                <p:childTnLst>
                  <p:par>
                    <p:cTn id="81" fill="hold">
                      <p:stCondLst>
                        <p:cond delay="0"/>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41"/>
                                        </p:tgtEl>
                                        <p:attrNameLst>
                                          <p:attrName>ppt_x</p:attrName>
                                        </p:attrNameLst>
                                      </p:cBhvr>
                                      <p:tavLst>
                                        <p:tav tm="0">
                                          <p:val>
                                            <p:strVal val="ppt_x"/>
                                          </p:val>
                                        </p:tav>
                                        <p:tav tm="100000">
                                          <p:val>
                                            <p:strVal val="ppt_x"/>
                                          </p:val>
                                        </p:tav>
                                      </p:tavLst>
                                    </p:anim>
                                    <p:anim calcmode="lin" valueType="num">
                                      <p:cBhvr additive="base">
                                        <p:cTn id="91" dur="500"/>
                                        <p:tgtEl>
                                          <p:spTgt spid="41"/>
                                        </p:tgtEl>
                                        <p:attrNameLst>
                                          <p:attrName>ppt_y</p:attrName>
                                        </p:attrNameLst>
                                      </p:cBhvr>
                                      <p:tavLst>
                                        <p:tav tm="0">
                                          <p:val>
                                            <p:strVal val="ppt_y"/>
                                          </p:val>
                                        </p:tav>
                                        <p:tav tm="100000">
                                          <p:val>
                                            <p:strVal val="1+ppt_h/2"/>
                                          </p:val>
                                        </p:tav>
                                      </p:tavLst>
                                    </p:anim>
                                    <p:set>
                                      <p:cBhvr>
                                        <p:cTn id="9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3" restart="whenNotActive" fill="hold" evtFilter="cancelBubble" nodeType="interactiveSeq">
                <p:stCondLst>
                  <p:cond evt="onClick" delay="0">
                    <p:tgtEl>
                      <p:spTgt spid="34"/>
                    </p:tgtEl>
                  </p:cond>
                </p:stCondLst>
                <p:endSync evt="end" delay="0">
                  <p:rtn val="all"/>
                </p:endSync>
                <p:childTnLst>
                  <p:par>
                    <p:cTn id="94" fill="hold">
                      <p:stCondLst>
                        <p:cond delay="0"/>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 calcmode="lin" valueType="num">
                                      <p:cBhvr additive="base">
                                        <p:cTn id="98" dur="500" fill="hold"/>
                                        <p:tgtEl>
                                          <p:spTgt spid="43"/>
                                        </p:tgtEl>
                                        <p:attrNameLst>
                                          <p:attrName>ppt_x</p:attrName>
                                        </p:attrNameLst>
                                      </p:cBhvr>
                                      <p:tavLst>
                                        <p:tav tm="0">
                                          <p:val>
                                            <p:strVal val="#ppt_x"/>
                                          </p:val>
                                        </p:tav>
                                        <p:tav tm="100000">
                                          <p:val>
                                            <p:strVal val="#ppt_x"/>
                                          </p:val>
                                        </p:tav>
                                      </p:tavLst>
                                    </p:anim>
                                    <p:anim calcmode="lin" valueType="num">
                                      <p:cBhvr additive="base">
                                        <p:cTn id="9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nodeType="clickEffect">
                                  <p:stCondLst>
                                    <p:cond delay="0"/>
                                  </p:stCondLst>
                                  <p:childTnLst>
                                    <p:anim calcmode="lin" valueType="num">
                                      <p:cBhvr additive="base">
                                        <p:cTn id="103" dur="500"/>
                                        <p:tgtEl>
                                          <p:spTgt spid="43"/>
                                        </p:tgtEl>
                                        <p:attrNameLst>
                                          <p:attrName>ppt_x</p:attrName>
                                        </p:attrNameLst>
                                      </p:cBhvr>
                                      <p:tavLst>
                                        <p:tav tm="0">
                                          <p:val>
                                            <p:strVal val="ppt_x"/>
                                          </p:val>
                                        </p:tav>
                                        <p:tav tm="100000">
                                          <p:val>
                                            <p:strVal val="ppt_x"/>
                                          </p:val>
                                        </p:tav>
                                      </p:tavLst>
                                    </p:anim>
                                    <p:anim calcmode="lin" valueType="num">
                                      <p:cBhvr additive="base">
                                        <p:cTn id="104" dur="500"/>
                                        <p:tgtEl>
                                          <p:spTgt spid="43"/>
                                        </p:tgtEl>
                                        <p:attrNameLst>
                                          <p:attrName>ppt_y</p:attrName>
                                        </p:attrNameLst>
                                      </p:cBhvr>
                                      <p:tavLst>
                                        <p:tav tm="0">
                                          <p:val>
                                            <p:strVal val="ppt_y"/>
                                          </p:val>
                                        </p:tav>
                                        <p:tav tm="100000">
                                          <p:val>
                                            <p:strVal val="1+ppt_h/2"/>
                                          </p:val>
                                        </p:tav>
                                      </p:tavLst>
                                    </p:anim>
                                    <p:set>
                                      <p:cBhvr>
                                        <p:cTn id="10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6" restart="whenNotActive" fill="hold" evtFilter="cancelBubble" nodeType="interactiveSeq">
                <p:stCondLst>
                  <p:cond evt="onClick" delay="0">
                    <p:tgtEl>
                      <p:spTgt spid="37"/>
                    </p:tgtEl>
                  </p:cond>
                </p:stCondLst>
                <p:endSync evt="end" delay="0">
                  <p:rtn val="all"/>
                </p:endSync>
                <p:childTnLst>
                  <p:par>
                    <p:cTn id="107" fill="hold">
                      <p:stCondLst>
                        <p:cond delay="0"/>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500" fill="hold"/>
                                        <p:tgtEl>
                                          <p:spTgt spid="45"/>
                                        </p:tgtEl>
                                        <p:attrNameLst>
                                          <p:attrName>ppt_x</p:attrName>
                                        </p:attrNameLst>
                                      </p:cBhvr>
                                      <p:tavLst>
                                        <p:tav tm="0">
                                          <p:val>
                                            <p:strVal val="#ppt_x"/>
                                          </p:val>
                                        </p:tav>
                                        <p:tav tm="100000">
                                          <p:val>
                                            <p:strVal val="#ppt_x"/>
                                          </p:val>
                                        </p:tav>
                                      </p:tavLst>
                                    </p:anim>
                                    <p:anim calcmode="lin" valueType="num">
                                      <p:cBhvr additive="base">
                                        <p:cTn id="1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45"/>
                                        </p:tgtEl>
                                        <p:attrNameLst>
                                          <p:attrName>ppt_x</p:attrName>
                                        </p:attrNameLst>
                                      </p:cBhvr>
                                      <p:tavLst>
                                        <p:tav tm="0">
                                          <p:val>
                                            <p:strVal val="ppt_x"/>
                                          </p:val>
                                        </p:tav>
                                        <p:tav tm="100000">
                                          <p:val>
                                            <p:strVal val="ppt_x"/>
                                          </p:val>
                                        </p:tav>
                                      </p:tavLst>
                                    </p:anim>
                                    <p:anim calcmode="lin" valueType="num">
                                      <p:cBhvr additive="base">
                                        <p:cTn id="117" dur="500"/>
                                        <p:tgtEl>
                                          <p:spTgt spid="45"/>
                                        </p:tgtEl>
                                        <p:attrNameLst>
                                          <p:attrName>ppt_y</p:attrName>
                                        </p:attrNameLst>
                                      </p:cBhvr>
                                      <p:tavLst>
                                        <p:tav tm="0">
                                          <p:val>
                                            <p:strVal val="ppt_y"/>
                                          </p:val>
                                        </p:tav>
                                        <p:tav tm="100000">
                                          <p:val>
                                            <p:strVal val="1+ppt_h/2"/>
                                          </p:val>
                                        </p:tav>
                                      </p:tavLst>
                                    </p:anim>
                                    <p:set>
                                      <p:cBhvr>
                                        <p:cTn id="11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9" restart="whenNotActive" fill="hold" evtFilter="cancelBubble" nodeType="interactiveSeq">
                <p:stCondLst>
                  <p:cond evt="onClick" delay="0">
                    <p:tgtEl>
                      <p:spTgt spid="39"/>
                    </p:tgtEl>
                  </p:cond>
                </p:stCondLst>
                <p:endSync evt="end" delay="0">
                  <p:rtn val="all"/>
                </p:endSync>
                <p:childTnLst>
                  <p:par>
                    <p:cTn id="120" fill="hold">
                      <p:stCondLst>
                        <p:cond delay="0"/>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47"/>
                                        </p:tgtEl>
                                        <p:attrNameLst>
                                          <p:attrName>style.visibility</p:attrName>
                                        </p:attrNameLst>
                                      </p:cBhvr>
                                      <p:to>
                                        <p:strVal val="visible"/>
                                      </p:to>
                                    </p:set>
                                    <p:anim calcmode="lin" valueType="num">
                                      <p:cBhvr additive="base">
                                        <p:cTn id="124" dur="500" fill="hold"/>
                                        <p:tgtEl>
                                          <p:spTgt spid="47"/>
                                        </p:tgtEl>
                                        <p:attrNameLst>
                                          <p:attrName>ppt_x</p:attrName>
                                        </p:attrNameLst>
                                      </p:cBhvr>
                                      <p:tavLst>
                                        <p:tav tm="0">
                                          <p:val>
                                            <p:strVal val="#ppt_x"/>
                                          </p:val>
                                        </p:tav>
                                        <p:tav tm="100000">
                                          <p:val>
                                            <p:strVal val="#ppt_x"/>
                                          </p:val>
                                        </p:tav>
                                      </p:tavLst>
                                    </p:anim>
                                    <p:anim calcmode="lin" valueType="num">
                                      <p:cBhvr additive="base">
                                        <p:cTn id="1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xit" presetSubtype="4" fill="hold" nodeType="clickEffect">
                                  <p:stCondLst>
                                    <p:cond delay="0"/>
                                  </p:stCondLst>
                                  <p:childTnLst>
                                    <p:anim calcmode="lin" valueType="num">
                                      <p:cBhvr additive="base">
                                        <p:cTn id="129" dur="500"/>
                                        <p:tgtEl>
                                          <p:spTgt spid="47"/>
                                        </p:tgtEl>
                                        <p:attrNameLst>
                                          <p:attrName>ppt_x</p:attrName>
                                        </p:attrNameLst>
                                      </p:cBhvr>
                                      <p:tavLst>
                                        <p:tav tm="0">
                                          <p:val>
                                            <p:strVal val="ppt_x"/>
                                          </p:val>
                                        </p:tav>
                                        <p:tav tm="100000">
                                          <p:val>
                                            <p:strVal val="ppt_x"/>
                                          </p:val>
                                        </p:tav>
                                      </p:tavLst>
                                    </p:anim>
                                    <p:anim calcmode="lin" valueType="num">
                                      <p:cBhvr additive="base">
                                        <p:cTn id="130" dur="500"/>
                                        <p:tgtEl>
                                          <p:spTgt spid="47"/>
                                        </p:tgtEl>
                                        <p:attrNameLst>
                                          <p:attrName>ppt_y</p:attrName>
                                        </p:attrNameLst>
                                      </p:cBhvr>
                                      <p:tavLst>
                                        <p:tav tm="0">
                                          <p:val>
                                            <p:strVal val="ppt_y"/>
                                          </p:val>
                                        </p:tav>
                                        <p:tav tm="100000">
                                          <p:val>
                                            <p:strVal val="1+ppt_h/2"/>
                                          </p:val>
                                        </p:tav>
                                      </p:tavLst>
                                    </p:anim>
                                    <p:set>
                                      <p:cBhvr>
                                        <p:cTn id="13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p:nvPr/>
        </p:nvSpPr>
        <p:spPr>
          <a:xfrm>
            <a:off x="126224" y="105175"/>
            <a:ext cx="8304543"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dirty="0">
                <a:latin typeface="Open Sans"/>
                <a:ea typeface="Open Sans"/>
                <a:cs typeface="Open Sans"/>
                <a:sym typeface="Open Sans"/>
              </a:rPr>
              <a:t>TE MOUTERE NŌPOKE – NORFOLK ISLAND</a:t>
            </a:r>
            <a:endParaRPr sz="2800" b="1" dirty="0">
              <a:latin typeface="Open Sans"/>
              <a:ea typeface="Open Sans"/>
              <a:cs typeface="Open Sans"/>
              <a:sym typeface="Open Sans"/>
            </a:endParaRPr>
          </a:p>
        </p:txBody>
      </p:sp>
      <p:pic>
        <p:nvPicPr>
          <p:cNvPr id="36" name="Google Shape;244;p35">
            <a:hlinkClick r:id="rId3" action="ppaction://hlinksldjump"/>
            <a:extLst>
              <a:ext uri="{FF2B5EF4-FFF2-40B4-BE49-F238E27FC236}">
                <a16:creationId xmlns:a16="http://schemas.microsoft.com/office/drawing/2014/main" id="{C74BBE72-0E0C-7043-ABE3-03E6C537BB50}"/>
              </a:ext>
            </a:extLst>
          </p:cNvPr>
          <p:cNvPicPr preferRelativeResize="0"/>
          <p:nvPr/>
        </p:nvPicPr>
        <p:blipFill>
          <a:blip r:embed="rId4">
            <a:alphaModFix/>
          </a:blip>
          <a:stretch>
            <a:fillRect/>
          </a:stretch>
        </p:blipFill>
        <p:spPr>
          <a:xfrm rot="5400000">
            <a:off x="438381" y="3857699"/>
            <a:ext cx="811759" cy="1286751"/>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7F86422A-1188-A949-B9CF-8F30E4E3ED63}"/>
              </a:ext>
            </a:extLst>
          </p:cNvPr>
          <p:cNvPicPr>
            <a:picLocks noChangeAspect="1"/>
          </p:cNvPicPr>
          <p:nvPr/>
        </p:nvPicPr>
        <p:blipFill>
          <a:blip r:embed="rId5"/>
          <a:stretch>
            <a:fillRect/>
          </a:stretch>
        </p:blipFill>
        <p:spPr>
          <a:xfrm>
            <a:off x="147524" y="883721"/>
            <a:ext cx="1703896" cy="2839826"/>
          </a:xfrm>
          <a:prstGeom prst="rect">
            <a:avLst/>
          </a:prstGeom>
        </p:spPr>
      </p:pic>
      <p:pic>
        <p:nvPicPr>
          <p:cNvPr id="7" name="Picture 6" descr="A screenshot of a video game&#10;&#10;Description automatically generated with low confidence">
            <a:extLst>
              <a:ext uri="{FF2B5EF4-FFF2-40B4-BE49-F238E27FC236}">
                <a16:creationId xmlns:a16="http://schemas.microsoft.com/office/drawing/2014/main" id="{5545EE72-2D4B-CE4E-B30B-D610D57C31EF}"/>
              </a:ext>
            </a:extLst>
          </p:cNvPr>
          <p:cNvPicPr>
            <a:picLocks noChangeAspect="1"/>
          </p:cNvPicPr>
          <p:nvPr/>
        </p:nvPicPr>
        <p:blipFill>
          <a:blip r:embed="rId6"/>
          <a:stretch>
            <a:fillRect/>
          </a:stretch>
        </p:blipFill>
        <p:spPr>
          <a:xfrm>
            <a:off x="1917128" y="883721"/>
            <a:ext cx="1703896" cy="2839826"/>
          </a:xfrm>
          <a:prstGeom prst="rect">
            <a:avLst/>
          </a:prstGeom>
        </p:spPr>
      </p:pic>
      <p:pic>
        <p:nvPicPr>
          <p:cNvPr id="11" name="Picture 10" descr="Text&#10;&#10;Description automatically generated">
            <a:extLst>
              <a:ext uri="{FF2B5EF4-FFF2-40B4-BE49-F238E27FC236}">
                <a16:creationId xmlns:a16="http://schemas.microsoft.com/office/drawing/2014/main" id="{DAE10DA7-3CF7-9140-8F94-0D54D509EC84}"/>
              </a:ext>
            </a:extLst>
          </p:cNvPr>
          <p:cNvPicPr>
            <a:picLocks noChangeAspect="1"/>
          </p:cNvPicPr>
          <p:nvPr/>
        </p:nvPicPr>
        <p:blipFill>
          <a:blip r:embed="rId7"/>
          <a:stretch>
            <a:fillRect/>
          </a:stretch>
        </p:blipFill>
        <p:spPr>
          <a:xfrm>
            <a:off x="3686732" y="883721"/>
            <a:ext cx="1703896" cy="283982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030EAB9-5BE5-3A43-8EFE-A1C899A74BB9}"/>
              </a:ext>
            </a:extLst>
          </p:cNvPr>
          <p:cNvPicPr>
            <a:picLocks noChangeAspect="1"/>
          </p:cNvPicPr>
          <p:nvPr/>
        </p:nvPicPr>
        <p:blipFill>
          <a:blip r:embed="rId8"/>
          <a:stretch>
            <a:fillRect/>
          </a:stretch>
        </p:blipFill>
        <p:spPr>
          <a:xfrm>
            <a:off x="5456336" y="892211"/>
            <a:ext cx="1703896" cy="2839826"/>
          </a:xfrm>
          <a:prstGeom prst="rect">
            <a:avLst/>
          </a:prstGeom>
        </p:spPr>
      </p:pic>
      <p:pic>
        <p:nvPicPr>
          <p:cNvPr id="18" name="Picture 17" descr="Text&#10;&#10;Description automatically generated">
            <a:extLst>
              <a:ext uri="{FF2B5EF4-FFF2-40B4-BE49-F238E27FC236}">
                <a16:creationId xmlns:a16="http://schemas.microsoft.com/office/drawing/2014/main" id="{493C3322-37BC-F14F-8091-2ADBF7DBC99C}"/>
              </a:ext>
            </a:extLst>
          </p:cNvPr>
          <p:cNvPicPr>
            <a:picLocks noChangeAspect="1"/>
          </p:cNvPicPr>
          <p:nvPr/>
        </p:nvPicPr>
        <p:blipFill>
          <a:blip r:embed="rId9"/>
          <a:stretch>
            <a:fillRect/>
          </a:stretch>
        </p:blipFill>
        <p:spPr>
          <a:xfrm>
            <a:off x="5914016" y="0"/>
            <a:ext cx="3081528" cy="5135880"/>
          </a:xfrm>
          <a:prstGeom prst="rect">
            <a:avLst/>
          </a:prstGeom>
          <a:ln>
            <a:solidFill>
              <a:schemeClr val="accent1"/>
            </a:solidFill>
          </a:ln>
        </p:spPr>
      </p:pic>
      <p:pic>
        <p:nvPicPr>
          <p:cNvPr id="20" name="Picture 19" descr="Text&#10;&#10;Description automatically generated">
            <a:extLst>
              <a:ext uri="{FF2B5EF4-FFF2-40B4-BE49-F238E27FC236}">
                <a16:creationId xmlns:a16="http://schemas.microsoft.com/office/drawing/2014/main" id="{5EDF9CAB-04B5-4442-AA3A-095811FD6CF0}"/>
              </a:ext>
            </a:extLst>
          </p:cNvPr>
          <p:cNvPicPr>
            <a:picLocks noChangeAspect="1"/>
          </p:cNvPicPr>
          <p:nvPr/>
        </p:nvPicPr>
        <p:blipFill>
          <a:blip r:embed="rId10"/>
          <a:stretch>
            <a:fillRect/>
          </a:stretch>
        </p:blipFill>
        <p:spPr>
          <a:xfrm>
            <a:off x="5390628" y="-7004"/>
            <a:ext cx="3105847" cy="5176412"/>
          </a:xfrm>
          <a:prstGeom prst="rect">
            <a:avLst/>
          </a:prstGeom>
          <a:ln>
            <a:solidFill>
              <a:schemeClr val="accent1"/>
            </a:solidFill>
          </a:ln>
        </p:spPr>
      </p:pic>
      <p:pic>
        <p:nvPicPr>
          <p:cNvPr id="22" name="Picture 21" descr="Text&#10;&#10;Description automatically generated">
            <a:extLst>
              <a:ext uri="{FF2B5EF4-FFF2-40B4-BE49-F238E27FC236}">
                <a16:creationId xmlns:a16="http://schemas.microsoft.com/office/drawing/2014/main" id="{1B45D0B3-47CE-F24B-A2CE-7BEB36FABB4E}"/>
              </a:ext>
            </a:extLst>
          </p:cNvPr>
          <p:cNvPicPr>
            <a:picLocks noChangeAspect="1"/>
          </p:cNvPicPr>
          <p:nvPr/>
        </p:nvPicPr>
        <p:blipFill>
          <a:blip r:embed="rId11"/>
          <a:stretch>
            <a:fillRect/>
          </a:stretch>
        </p:blipFill>
        <p:spPr>
          <a:xfrm>
            <a:off x="3621024" y="-7004"/>
            <a:ext cx="3081528" cy="5135880"/>
          </a:xfrm>
          <a:prstGeom prst="rect">
            <a:avLst/>
          </a:prstGeom>
          <a:ln>
            <a:solidFill>
              <a:schemeClr val="accent1"/>
            </a:solidFill>
          </a:ln>
        </p:spPr>
      </p:pic>
      <p:pic>
        <p:nvPicPr>
          <p:cNvPr id="24" name="Picture 23" descr="Text&#10;&#10;Description automatically generated">
            <a:extLst>
              <a:ext uri="{FF2B5EF4-FFF2-40B4-BE49-F238E27FC236}">
                <a16:creationId xmlns:a16="http://schemas.microsoft.com/office/drawing/2014/main" id="{2DA9624B-9D99-7A4E-92B7-99956E93A763}"/>
              </a:ext>
            </a:extLst>
          </p:cNvPr>
          <p:cNvPicPr>
            <a:picLocks noChangeAspect="1"/>
          </p:cNvPicPr>
          <p:nvPr/>
        </p:nvPicPr>
        <p:blipFill>
          <a:blip r:embed="rId5"/>
          <a:stretch>
            <a:fillRect/>
          </a:stretch>
        </p:blipFill>
        <p:spPr>
          <a:xfrm>
            <a:off x="1828800" y="-20866"/>
            <a:ext cx="3104148" cy="5173580"/>
          </a:xfrm>
          <a:prstGeom prst="rect">
            <a:avLst/>
          </a:prstGeom>
        </p:spPr>
      </p:pic>
    </p:spTree>
    <p:extLst>
      <p:ext uri="{BB962C8B-B14F-4D97-AF65-F5344CB8AC3E}">
        <p14:creationId xmlns:p14="http://schemas.microsoft.com/office/powerpoint/2010/main" val="2363683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0"/>
                                        </p:tgtEl>
                                        <p:attrNameLst>
                                          <p:attrName>ppt_x</p:attrName>
                                        </p:attrNameLst>
                                      </p:cBhvr>
                                      <p:tavLst>
                                        <p:tav tm="0">
                                          <p:val>
                                            <p:strVal val="ppt_x"/>
                                          </p:val>
                                        </p:tav>
                                        <p:tav tm="100000">
                                          <p:val>
                                            <p:strVal val="ppt_x"/>
                                          </p:val>
                                        </p:tav>
                                      </p:tavLst>
                                    </p:anim>
                                    <p:anim calcmode="lin" valueType="num">
                                      <p:cBhvr additive="base">
                                        <p:cTn id="26" dur="500"/>
                                        <p:tgtEl>
                                          <p:spTgt spid="20"/>
                                        </p:tgtEl>
                                        <p:attrNameLst>
                                          <p:attrName>ppt_y</p:attrName>
                                        </p:attrNameLst>
                                      </p:cBhvr>
                                      <p:tavLst>
                                        <p:tav tm="0">
                                          <p:val>
                                            <p:strVal val="ppt_y"/>
                                          </p:val>
                                        </p:tav>
                                        <p:tav tm="100000">
                                          <p:val>
                                            <p:strVal val="1+ppt_h/2"/>
                                          </p:val>
                                        </p:tav>
                                      </p:tavLst>
                                    </p:anim>
                                    <p:set>
                                      <p:cBhvr>
                                        <p:cTn id="2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22"/>
                                        </p:tgtEl>
                                        <p:attrNameLst>
                                          <p:attrName>ppt_x</p:attrName>
                                        </p:attrNameLst>
                                      </p:cBhvr>
                                      <p:tavLst>
                                        <p:tav tm="0">
                                          <p:val>
                                            <p:strVal val="ppt_x"/>
                                          </p:val>
                                        </p:tav>
                                        <p:tav tm="100000">
                                          <p:val>
                                            <p:strVal val="ppt_x"/>
                                          </p:val>
                                        </p:tav>
                                      </p:tavLst>
                                    </p:anim>
                                    <p:anim calcmode="lin" valueType="num">
                                      <p:cBhvr additive="base">
                                        <p:cTn id="39" dur="500"/>
                                        <p:tgtEl>
                                          <p:spTgt spid="22"/>
                                        </p:tgtEl>
                                        <p:attrNameLst>
                                          <p:attrName>ppt_y</p:attrName>
                                        </p:attrNameLst>
                                      </p:cBhvr>
                                      <p:tavLst>
                                        <p:tav tm="0">
                                          <p:val>
                                            <p:strVal val="ppt_y"/>
                                          </p:val>
                                        </p:tav>
                                        <p:tav tm="100000">
                                          <p:val>
                                            <p:strVal val="1+ppt_h/2"/>
                                          </p:val>
                                        </p:tav>
                                      </p:tavLst>
                                    </p:anim>
                                    <p:set>
                                      <p:cBhvr>
                                        <p:cTn id="4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4"/>
                                        </p:tgtEl>
                                        <p:attrNameLst>
                                          <p:attrName>ppt_x</p:attrName>
                                        </p:attrNameLst>
                                      </p:cBhvr>
                                      <p:tavLst>
                                        <p:tav tm="0">
                                          <p:val>
                                            <p:strVal val="ppt_x"/>
                                          </p:val>
                                        </p:tav>
                                        <p:tav tm="100000">
                                          <p:val>
                                            <p:strVal val="ppt_x"/>
                                          </p:val>
                                        </p:tav>
                                      </p:tavLst>
                                    </p:anim>
                                    <p:anim calcmode="lin" valueType="num">
                                      <p:cBhvr additive="base">
                                        <p:cTn id="52" dur="500"/>
                                        <p:tgtEl>
                                          <p:spTgt spid="24"/>
                                        </p:tgtEl>
                                        <p:attrNameLst>
                                          <p:attrName>ppt_y</p:attrName>
                                        </p:attrNameLst>
                                      </p:cBhvr>
                                      <p:tavLst>
                                        <p:tav tm="0">
                                          <p:val>
                                            <p:strVal val="ppt_y"/>
                                          </p:val>
                                        </p:tav>
                                        <p:tav tm="100000">
                                          <p:val>
                                            <p:strVal val="1+ppt_h/2"/>
                                          </p:val>
                                        </p:tav>
                                      </p:tavLst>
                                    </p:anim>
                                    <p:set>
                                      <p:cBhvr>
                                        <p:cTn id="5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p:nvPr/>
        </p:nvSpPr>
        <p:spPr>
          <a:xfrm>
            <a:off x="126224" y="105175"/>
            <a:ext cx="8304543"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dirty="0">
                <a:latin typeface="Open Sans"/>
                <a:ea typeface="Open Sans"/>
                <a:cs typeface="Open Sans"/>
                <a:sym typeface="Open Sans"/>
              </a:rPr>
              <a:t>POIHĀKENA– PORT JACKSON</a:t>
            </a:r>
            <a:endParaRPr sz="2800" b="1" dirty="0">
              <a:latin typeface="Open Sans"/>
              <a:ea typeface="Open Sans"/>
              <a:cs typeface="Open Sans"/>
              <a:sym typeface="Open Sans"/>
            </a:endParaRPr>
          </a:p>
        </p:txBody>
      </p:sp>
      <p:pic>
        <p:nvPicPr>
          <p:cNvPr id="36" name="Google Shape;244;p35">
            <a:hlinkClick r:id="rId3" action="ppaction://hlinksldjump"/>
            <a:extLst>
              <a:ext uri="{FF2B5EF4-FFF2-40B4-BE49-F238E27FC236}">
                <a16:creationId xmlns:a16="http://schemas.microsoft.com/office/drawing/2014/main" id="{C74BBE72-0E0C-7043-ABE3-03E6C537BB50}"/>
              </a:ext>
            </a:extLst>
          </p:cNvPr>
          <p:cNvPicPr preferRelativeResize="0"/>
          <p:nvPr/>
        </p:nvPicPr>
        <p:blipFill>
          <a:blip r:embed="rId4">
            <a:alphaModFix/>
          </a:blip>
          <a:stretch>
            <a:fillRect/>
          </a:stretch>
        </p:blipFill>
        <p:spPr>
          <a:xfrm rot="5400000">
            <a:off x="438381" y="3857699"/>
            <a:ext cx="811759" cy="1286751"/>
          </a:xfrm>
          <a:prstGeom prst="rect">
            <a:avLst/>
          </a:prstGeom>
          <a:noFill/>
          <a:ln>
            <a:noFill/>
          </a:ln>
        </p:spPr>
      </p:pic>
      <p:pic>
        <p:nvPicPr>
          <p:cNvPr id="4" name="Picture 3" descr="Graphical user interface&#10;&#10;Description automatically generated with low confidence">
            <a:extLst>
              <a:ext uri="{FF2B5EF4-FFF2-40B4-BE49-F238E27FC236}">
                <a16:creationId xmlns:a16="http://schemas.microsoft.com/office/drawing/2014/main" id="{BFABBEC6-6784-D546-8706-88695AC70DE5}"/>
              </a:ext>
            </a:extLst>
          </p:cNvPr>
          <p:cNvPicPr>
            <a:picLocks noChangeAspect="1"/>
          </p:cNvPicPr>
          <p:nvPr/>
        </p:nvPicPr>
        <p:blipFill>
          <a:blip r:embed="rId5"/>
          <a:stretch>
            <a:fillRect/>
          </a:stretch>
        </p:blipFill>
        <p:spPr>
          <a:xfrm>
            <a:off x="200885" y="933169"/>
            <a:ext cx="1703896" cy="283982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7331894-952B-0243-BA7D-8C11126E41E9}"/>
              </a:ext>
            </a:extLst>
          </p:cNvPr>
          <p:cNvPicPr>
            <a:picLocks noChangeAspect="1"/>
          </p:cNvPicPr>
          <p:nvPr/>
        </p:nvPicPr>
        <p:blipFill>
          <a:blip r:embed="rId6"/>
          <a:stretch>
            <a:fillRect/>
          </a:stretch>
        </p:blipFill>
        <p:spPr>
          <a:xfrm>
            <a:off x="1968789" y="933169"/>
            <a:ext cx="1703896" cy="2839826"/>
          </a:xfrm>
          <a:prstGeom prst="rect">
            <a:avLst/>
          </a:prstGeom>
        </p:spPr>
      </p:pic>
      <p:pic>
        <p:nvPicPr>
          <p:cNvPr id="9" name="Picture 8" descr="Diagram&#10;&#10;Description automatically generated">
            <a:extLst>
              <a:ext uri="{FF2B5EF4-FFF2-40B4-BE49-F238E27FC236}">
                <a16:creationId xmlns:a16="http://schemas.microsoft.com/office/drawing/2014/main" id="{6CA71699-4F85-CF41-80E6-E6C7BB9F60F4}"/>
              </a:ext>
            </a:extLst>
          </p:cNvPr>
          <p:cNvPicPr>
            <a:picLocks noChangeAspect="1"/>
          </p:cNvPicPr>
          <p:nvPr/>
        </p:nvPicPr>
        <p:blipFill>
          <a:blip r:embed="rId7"/>
          <a:stretch>
            <a:fillRect/>
          </a:stretch>
        </p:blipFill>
        <p:spPr>
          <a:xfrm>
            <a:off x="3767421" y="933169"/>
            <a:ext cx="1703896" cy="2839826"/>
          </a:xfrm>
          <a:prstGeom prst="rect">
            <a:avLst/>
          </a:prstGeom>
        </p:spPr>
      </p:pic>
      <p:pic>
        <p:nvPicPr>
          <p:cNvPr id="12" name="Picture 11" descr="Diagram&#10;&#10;Description automatically generated">
            <a:extLst>
              <a:ext uri="{FF2B5EF4-FFF2-40B4-BE49-F238E27FC236}">
                <a16:creationId xmlns:a16="http://schemas.microsoft.com/office/drawing/2014/main" id="{75F7B929-0983-3845-82D0-E15A46FC3299}"/>
              </a:ext>
            </a:extLst>
          </p:cNvPr>
          <p:cNvPicPr>
            <a:picLocks noChangeAspect="1"/>
          </p:cNvPicPr>
          <p:nvPr/>
        </p:nvPicPr>
        <p:blipFill>
          <a:blip r:embed="rId8"/>
          <a:stretch>
            <a:fillRect/>
          </a:stretch>
        </p:blipFill>
        <p:spPr>
          <a:xfrm>
            <a:off x="5566053" y="933169"/>
            <a:ext cx="1703896" cy="2839826"/>
          </a:xfrm>
          <a:prstGeom prst="rect">
            <a:avLst/>
          </a:prstGeom>
        </p:spPr>
      </p:pic>
      <p:pic>
        <p:nvPicPr>
          <p:cNvPr id="15" name="Picture 14" descr="Diagram&#10;&#10;Description automatically generated">
            <a:extLst>
              <a:ext uri="{FF2B5EF4-FFF2-40B4-BE49-F238E27FC236}">
                <a16:creationId xmlns:a16="http://schemas.microsoft.com/office/drawing/2014/main" id="{5AAED003-7D8A-6945-A030-B71B64AF6164}"/>
              </a:ext>
            </a:extLst>
          </p:cNvPr>
          <p:cNvPicPr>
            <a:picLocks noChangeAspect="1"/>
          </p:cNvPicPr>
          <p:nvPr/>
        </p:nvPicPr>
        <p:blipFill>
          <a:blip r:embed="rId9"/>
          <a:stretch>
            <a:fillRect/>
          </a:stretch>
        </p:blipFill>
        <p:spPr>
          <a:xfrm>
            <a:off x="6070434" y="20890"/>
            <a:ext cx="3073566" cy="5122610"/>
          </a:xfrm>
          <a:prstGeom prst="rect">
            <a:avLst/>
          </a:prstGeom>
          <a:ln>
            <a:solidFill>
              <a:schemeClr val="accent1"/>
            </a:solidFill>
          </a:ln>
        </p:spPr>
      </p:pic>
      <p:pic>
        <p:nvPicPr>
          <p:cNvPr id="17" name="Picture 16" descr="Diagram&#10;&#10;Description automatically generated">
            <a:extLst>
              <a:ext uri="{FF2B5EF4-FFF2-40B4-BE49-F238E27FC236}">
                <a16:creationId xmlns:a16="http://schemas.microsoft.com/office/drawing/2014/main" id="{E0746D6A-FE36-3647-A33A-022CFDF05FC5}"/>
              </a:ext>
            </a:extLst>
          </p:cNvPr>
          <p:cNvPicPr>
            <a:picLocks noChangeAspect="1"/>
          </p:cNvPicPr>
          <p:nvPr/>
        </p:nvPicPr>
        <p:blipFill>
          <a:blip r:embed="rId10"/>
          <a:stretch>
            <a:fillRect/>
          </a:stretch>
        </p:blipFill>
        <p:spPr>
          <a:xfrm>
            <a:off x="5496831" y="20890"/>
            <a:ext cx="3022171" cy="5036952"/>
          </a:xfrm>
          <a:prstGeom prst="rect">
            <a:avLst/>
          </a:prstGeom>
          <a:ln>
            <a:solidFill>
              <a:schemeClr val="accent1"/>
            </a:solidFill>
          </a:ln>
        </p:spPr>
      </p:pic>
      <p:pic>
        <p:nvPicPr>
          <p:cNvPr id="25" name="Picture 24" descr="Text&#10;&#10;Description automatically generated">
            <a:extLst>
              <a:ext uri="{FF2B5EF4-FFF2-40B4-BE49-F238E27FC236}">
                <a16:creationId xmlns:a16="http://schemas.microsoft.com/office/drawing/2014/main" id="{7F96E7B1-F8F9-A647-9454-BEA3293449CB}"/>
              </a:ext>
            </a:extLst>
          </p:cNvPr>
          <p:cNvPicPr>
            <a:picLocks noChangeAspect="1"/>
          </p:cNvPicPr>
          <p:nvPr/>
        </p:nvPicPr>
        <p:blipFill>
          <a:blip r:embed="rId11"/>
          <a:stretch>
            <a:fillRect/>
          </a:stretch>
        </p:blipFill>
        <p:spPr>
          <a:xfrm>
            <a:off x="3707858" y="-21939"/>
            <a:ext cx="3073566" cy="5122610"/>
          </a:xfrm>
          <a:prstGeom prst="rect">
            <a:avLst/>
          </a:prstGeom>
          <a:ln>
            <a:solidFill>
              <a:schemeClr val="accent1"/>
            </a:solidFill>
          </a:ln>
        </p:spPr>
      </p:pic>
      <p:pic>
        <p:nvPicPr>
          <p:cNvPr id="27" name="Picture 26" descr="Graphical user interface&#10;&#10;Description automatically generated with low confidence">
            <a:extLst>
              <a:ext uri="{FF2B5EF4-FFF2-40B4-BE49-F238E27FC236}">
                <a16:creationId xmlns:a16="http://schemas.microsoft.com/office/drawing/2014/main" id="{1052BD1C-3E20-B642-8892-EB4DE834747A}"/>
              </a:ext>
            </a:extLst>
          </p:cNvPr>
          <p:cNvPicPr>
            <a:picLocks noChangeAspect="1"/>
          </p:cNvPicPr>
          <p:nvPr/>
        </p:nvPicPr>
        <p:blipFill>
          <a:blip r:embed="rId5"/>
          <a:stretch>
            <a:fillRect/>
          </a:stretch>
        </p:blipFill>
        <p:spPr>
          <a:xfrm>
            <a:off x="1939954" y="-5316"/>
            <a:ext cx="3073566" cy="5122610"/>
          </a:xfrm>
          <a:prstGeom prst="rect">
            <a:avLst/>
          </a:prstGeom>
        </p:spPr>
      </p:pic>
    </p:spTree>
    <p:extLst>
      <p:ext uri="{BB962C8B-B14F-4D97-AF65-F5344CB8AC3E}">
        <p14:creationId xmlns:p14="http://schemas.microsoft.com/office/powerpoint/2010/main" val="2207131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7"/>
                                        </p:tgtEl>
                                        <p:attrNameLst>
                                          <p:attrName>ppt_x</p:attrName>
                                        </p:attrNameLst>
                                      </p:cBhvr>
                                      <p:tavLst>
                                        <p:tav tm="0">
                                          <p:val>
                                            <p:strVal val="ppt_x"/>
                                          </p:val>
                                        </p:tav>
                                        <p:tav tm="100000">
                                          <p:val>
                                            <p:strVal val="ppt_x"/>
                                          </p:val>
                                        </p:tav>
                                      </p:tavLst>
                                    </p:anim>
                                    <p:anim calcmode="lin" valueType="num">
                                      <p:cBhvr additive="base">
                                        <p:cTn id="26" dur="500"/>
                                        <p:tgtEl>
                                          <p:spTgt spid="17"/>
                                        </p:tgtEl>
                                        <p:attrNameLst>
                                          <p:attrName>ppt_y</p:attrName>
                                        </p:attrNameLst>
                                      </p:cBhvr>
                                      <p:tavLst>
                                        <p:tav tm="0">
                                          <p:val>
                                            <p:strVal val="ppt_y"/>
                                          </p:val>
                                        </p:tav>
                                        <p:tav tm="100000">
                                          <p:val>
                                            <p:strVal val="1+ppt_h/2"/>
                                          </p:val>
                                        </p:tav>
                                      </p:tavLst>
                                    </p:anim>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25"/>
                                        </p:tgtEl>
                                        <p:attrNameLst>
                                          <p:attrName>ppt_x</p:attrName>
                                        </p:attrNameLst>
                                      </p:cBhvr>
                                      <p:tavLst>
                                        <p:tav tm="0">
                                          <p:val>
                                            <p:strVal val="ppt_x"/>
                                          </p:val>
                                        </p:tav>
                                        <p:tav tm="100000">
                                          <p:val>
                                            <p:strVal val="ppt_x"/>
                                          </p:val>
                                        </p:tav>
                                      </p:tavLst>
                                    </p:anim>
                                    <p:anim calcmode="lin" valueType="num">
                                      <p:cBhvr additive="base">
                                        <p:cTn id="39" dur="500"/>
                                        <p:tgtEl>
                                          <p:spTgt spid="25"/>
                                        </p:tgtEl>
                                        <p:attrNameLst>
                                          <p:attrName>ppt_y</p:attrName>
                                        </p:attrNameLst>
                                      </p:cBhvr>
                                      <p:tavLst>
                                        <p:tav tm="0">
                                          <p:val>
                                            <p:strVal val="ppt_y"/>
                                          </p:val>
                                        </p:tav>
                                        <p:tav tm="100000">
                                          <p:val>
                                            <p:strVal val="1+ppt_h/2"/>
                                          </p:val>
                                        </p:tav>
                                      </p:tavLst>
                                    </p:anim>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7"/>
                                        </p:tgtEl>
                                        <p:attrNameLst>
                                          <p:attrName>ppt_x</p:attrName>
                                        </p:attrNameLst>
                                      </p:cBhvr>
                                      <p:tavLst>
                                        <p:tav tm="0">
                                          <p:val>
                                            <p:strVal val="ppt_x"/>
                                          </p:val>
                                        </p:tav>
                                        <p:tav tm="100000">
                                          <p:val>
                                            <p:strVal val="ppt_x"/>
                                          </p:val>
                                        </p:tav>
                                      </p:tavLst>
                                    </p:anim>
                                    <p:anim calcmode="lin" valueType="num">
                                      <p:cBhvr additive="base">
                                        <p:cTn id="52" dur="500"/>
                                        <p:tgtEl>
                                          <p:spTgt spid="27"/>
                                        </p:tgtEl>
                                        <p:attrNameLst>
                                          <p:attrName>ppt_y</p:attrName>
                                        </p:attrNameLst>
                                      </p:cBhvr>
                                      <p:tavLst>
                                        <p:tav tm="0">
                                          <p:val>
                                            <p:strVal val="ppt_y"/>
                                          </p:val>
                                        </p:tav>
                                        <p:tav tm="100000">
                                          <p:val>
                                            <p:strVal val="1+ppt_h/2"/>
                                          </p:val>
                                        </p:tav>
                                      </p:tavLst>
                                    </p:anim>
                                    <p:set>
                                      <p:cBhvr>
                                        <p:cTn id="5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Learning game evaluation questions</a:t>
            </a:r>
            <a:endParaRPr dirty="0"/>
          </a:p>
        </p:txBody>
      </p:sp>
      <p:sp>
        <p:nvSpPr>
          <p:cNvPr id="270" name="Google Shape;270;p38"/>
          <p:cNvSpPr txBox="1">
            <a:spLocks noGrp="1"/>
          </p:cNvSpPr>
          <p:nvPr>
            <p:ph type="body" idx="1"/>
          </p:nvPr>
        </p:nvSpPr>
        <p:spPr>
          <a:xfrm>
            <a:off x="1319233" y="1147224"/>
            <a:ext cx="7155900" cy="3354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GB" sz="2300" dirty="0"/>
              <a:t>How do my Learning Outcomes engage particular skills, or use knowledge?</a:t>
            </a:r>
            <a:endParaRPr sz="2300" dirty="0"/>
          </a:p>
          <a:p>
            <a:pPr marL="457200" lvl="0" indent="-381000" algn="l" rtl="0">
              <a:spcBef>
                <a:spcPts val="0"/>
              </a:spcBef>
              <a:spcAft>
                <a:spcPts val="0"/>
              </a:spcAft>
              <a:buSzPts val="2400"/>
              <a:buAutoNum type="arabicPeriod"/>
            </a:pPr>
            <a:r>
              <a:rPr lang="en-GB" sz="2300" dirty="0"/>
              <a:t>Do the game actions students take embody parts of these skills to gain knowledge?</a:t>
            </a:r>
          </a:p>
          <a:p>
            <a:pPr marL="457200" lvl="0" indent="-381000" algn="l" rtl="0">
              <a:spcBef>
                <a:spcPts val="0"/>
              </a:spcBef>
              <a:spcAft>
                <a:spcPts val="0"/>
              </a:spcAft>
              <a:buSzPts val="2400"/>
              <a:buAutoNum type="arabicPeriod"/>
            </a:pPr>
            <a:endParaRPr sz="2300" dirty="0"/>
          </a:p>
          <a:p>
            <a:pPr marL="457200" lvl="0" indent="-381000" algn="l" rtl="0">
              <a:spcBef>
                <a:spcPts val="0"/>
              </a:spcBef>
              <a:spcAft>
                <a:spcPts val="0"/>
              </a:spcAft>
              <a:buSzPts val="2400"/>
              <a:buAutoNum type="arabicPeriod"/>
            </a:pPr>
            <a:r>
              <a:rPr lang="en-GB" sz="2300" dirty="0"/>
              <a:t>Are the players seeing the consequences of choices?</a:t>
            </a:r>
            <a:endParaRPr sz="2300" dirty="0"/>
          </a:p>
          <a:p>
            <a:pPr marL="457200" lvl="0" indent="-381000" algn="l" rtl="0">
              <a:spcBef>
                <a:spcPts val="0"/>
              </a:spcBef>
              <a:spcAft>
                <a:spcPts val="0"/>
              </a:spcAft>
              <a:buSzPts val="2400"/>
              <a:buAutoNum type="arabicPeriod"/>
            </a:pPr>
            <a:r>
              <a:rPr lang="en-GB" sz="2300" dirty="0"/>
              <a:t>Do these consequences inform future decisions?</a:t>
            </a:r>
            <a:endParaRPr sz="2300" dirty="0"/>
          </a:p>
        </p:txBody>
      </p:sp>
      <p:sp>
        <p:nvSpPr>
          <p:cNvPr id="2" name="TextBox 1">
            <a:extLst>
              <a:ext uri="{FF2B5EF4-FFF2-40B4-BE49-F238E27FC236}">
                <a16:creationId xmlns:a16="http://schemas.microsoft.com/office/drawing/2014/main" id="{6E4AE23D-7834-404D-BFEF-090EF22D6FD5}"/>
              </a:ext>
            </a:extLst>
          </p:cNvPr>
          <p:cNvSpPr txBox="1"/>
          <p:nvPr/>
        </p:nvSpPr>
        <p:spPr>
          <a:xfrm rot="16200000">
            <a:off x="251300" y="1670325"/>
            <a:ext cx="1632577" cy="400110"/>
          </a:xfrm>
          <a:prstGeom prst="rect">
            <a:avLst/>
          </a:prstGeom>
          <a:noFill/>
        </p:spPr>
        <p:txBody>
          <a:bodyPr wrap="square" rtlCol="0">
            <a:spAutoFit/>
          </a:bodyPr>
          <a:lstStyle/>
          <a:p>
            <a:r>
              <a:rPr lang="en-AU" sz="2000" b="1" dirty="0"/>
              <a:t>Alignment</a:t>
            </a:r>
          </a:p>
        </p:txBody>
      </p:sp>
      <p:sp>
        <p:nvSpPr>
          <p:cNvPr id="5" name="TextBox 4">
            <a:extLst>
              <a:ext uri="{FF2B5EF4-FFF2-40B4-BE49-F238E27FC236}">
                <a16:creationId xmlns:a16="http://schemas.microsoft.com/office/drawing/2014/main" id="{F13E7E31-8D76-0240-8B27-BA96844D683F}"/>
              </a:ext>
            </a:extLst>
          </p:cNvPr>
          <p:cNvSpPr txBox="1"/>
          <p:nvPr/>
        </p:nvSpPr>
        <p:spPr>
          <a:xfrm rot="16200000">
            <a:off x="252484" y="3582632"/>
            <a:ext cx="1632577" cy="400110"/>
          </a:xfrm>
          <a:prstGeom prst="rect">
            <a:avLst/>
          </a:prstGeom>
          <a:noFill/>
        </p:spPr>
        <p:txBody>
          <a:bodyPr wrap="square" rtlCol="0">
            <a:spAutoFit/>
          </a:bodyPr>
          <a:lstStyle/>
          <a:p>
            <a:r>
              <a:rPr lang="en-AU" sz="2000" b="1" dirty="0"/>
              <a:t>Feedback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dirty="0"/>
              <a:t>Possible design questions - for you or for students</a:t>
            </a:r>
            <a:endParaRPr sz="3200" dirty="0"/>
          </a:p>
        </p:txBody>
      </p:sp>
      <p:sp>
        <p:nvSpPr>
          <p:cNvPr id="282" name="Google Shape;282;p4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dirty="0"/>
              <a:t>Who am I, what am I trying to do, and why is it difficult?</a:t>
            </a:r>
            <a:endParaRPr sz="2300" dirty="0"/>
          </a:p>
          <a:p>
            <a:pPr marL="0" lvl="0" indent="457200" algn="l" rtl="0">
              <a:spcBef>
                <a:spcPts val="0"/>
              </a:spcBef>
              <a:spcAft>
                <a:spcPts val="0"/>
              </a:spcAft>
              <a:buNone/>
            </a:pPr>
            <a:r>
              <a:rPr lang="en-GB" sz="2300" i="1" dirty="0"/>
              <a:t>(Establishes narrative and learning context)</a:t>
            </a:r>
            <a:endParaRPr sz="2300" i="1" dirty="0"/>
          </a:p>
          <a:p>
            <a:pPr marL="0" lvl="0" indent="457200" algn="l" rtl="0">
              <a:spcBef>
                <a:spcPts val="0"/>
              </a:spcBef>
              <a:spcAft>
                <a:spcPts val="0"/>
              </a:spcAft>
              <a:buNone/>
            </a:pPr>
            <a:endParaRPr sz="2300" i="1" dirty="0"/>
          </a:p>
          <a:p>
            <a:pPr marL="0" lvl="0" indent="0" algn="l" rtl="0">
              <a:spcBef>
                <a:spcPts val="0"/>
              </a:spcBef>
              <a:spcAft>
                <a:spcPts val="0"/>
              </a:spcAft>
              <a:buNone/>
            </a:pPr>
            <a:r>
              <a:rPr lang="en-GB" sz="2300" dirty="0"/>
              <a:t>I will do well in this game when I am able to…</a:t>
            </a:r>
            <a:endParaRPr sz="2300" dirty="0"/>
          </a:p>
          <a:p>
            <a:pPr marL="0" lvl="0" indent="457200" algn="l" rtl="0">
              <a:spcBef>
                <a:spcPts val="0"/>
              </a:spcBef>
              <a:spcAft>
                <a:spcPts val="0"/>
              </a:spcAft>
              <a:buNone/>
            </a:pPr>
            <a:r>
              <a:rPr lang="en-GB" sz="2300" i="1" dirty="0"/>
              <a:t>(game outcomes that relates to learning outcome)</a:t>
            </a:r>
            <a:endParaRPr sz="2300" i="1" dirty="0"/>
          </a:p>
          <a:p>
            <a:pPr marL="0" lvl="0" indent="457200" algn="l" rtl="0">
              <a:spcBef>
                <a:spcPts val="0"/>
              </a:spcBef>
              <a:spcAft>
                <a:spcPts val="0"/>
              </a:spcAft>
              <a:buNone/>
            </a:pPr>
            <a:endParaRPr sz="2300" i="1" dirty="0"/>
          </a:p>
          <a:p>
            <a:pPr marL="0" lvl="0" indent="0" algn="l" rtl="0">
              <a:spcBef>
                <a:spcPts val="0"/>
              </a:spcBef>
              <a:spcAft>
                <a:spcPts val="0"/>
              </a:spcAft>
              <a:buNone/>
            </a:pPr>
            <a:r>
              <a:rPr lang="en-GB" sz="2300" dirty="0"/>
              <a:t>The “resources” or game states that change when I make decisions are…</a:t>
            </a:r>
            <a:endParaRPr sz="2300" dirty="0"/>
          </a:p>
          <a:p>
            <a:pPr marL="0" lvl="0" indent="457200" algn="l" rtl="0">
              <a:spcBef>
                <a:spcPts val="0"/>
              </a:spcBef>
              <a:spcAft>
                <a:spcPts val="0"/>
              </a:spcAft>
              <a:buNone/>
            </a:pPr>
            <a:r>
              <a:rPr lang="en-GB" sz="2300" i="1" dirty="0"/>
              <a:t>(feedback)</a:t>
            </a:r>
            <a:endParaRPr sz="23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000" dirty="0"/>
              <a:t>Putting a game in your learning context</a:t>
            </a:r>
            <a:endParaRPr sz="4000" dirty="0"/>
          </a:p>
        </p:txBody>
      </p:sp>
      <p:sp>
        <p:nvSpPr>
          <p:cNvPr id="276" name="Google Shape;276;p39"/>
          <p:cNvSpPr txBox="1">
            <a:spLocks noGrp="1"/>
          </p:cNvSpPr>
          <p:nvPr>
            <p:ph type="body" idx="1"/>
          </p:nvPr>
        </p:nvSpPr>
        <p:spPr>
          <a:xfrm>
            <a:off x="311700" y="1225225"/>
            <a:ext cx="8287177" cy="34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Before the game experience: </a:t>
            </a:r>
            <a:endParaRPr b="1" dirty="0"/>
          </a:p>
          <a:p>
            <a:pPr marL="0" lvl="0" indent="457200" algn="l" rtl="0">
              <a:spcBef>
                <a:spcPts val="1600"/>
              </a:spcBef>
              <a:spcAft>
                <a:spcPts val="0"/>
              </a:spcAft>
              <a:buNone/>
            </a:pPr>
            <a:r>
              <a:rPr lang="en-GB" dirty="0"/>
              <a:t>Establish the purpose of the experience in the flow of student learning.</a:t>
            </a:r>
            <a:endParaRPr dirty="0"/>
          </a:p>
          <a:p>
            <a:pPr marL="0" lvl="0" indent="0" algn="l" rtl="0">
              <a:spcBef>
                <a:spcPts val="1600"/>
              </a:spcBef>
              <a:spcAft>
                <a:spcPts val="0"/>
              </a:spcAft>
              <a:buNone/>
            </a:pPr>
            <a:r>
              <a:rPr lang="en-GB" b="1" dirty="0"/>
              <a:t>During the game:</a:t>
            </a:r>
            <a:endParaRPr b="1" dirty="0"/>
          </a:p>
          <a:p>
            <a:pPr marL="488950" indent="0">
              <a:buNone/>
            </a:pPr>
            <a:r>
              <a:rPr lang="en-GB" dirty="0"/>
              <a:t>Use key moments to reflect on the experience in relation to the learning outcomes.</a:t>
            </a:r>
            <a:endParaRPr dirty="0"/>
          </a:p>
          <a:p>
            <a:pPr marL="0" lvl="0" indent="0" algn="l" rtl="0">
              <a:spcBef>
                <a:spcPts val="1600"/>
              </a:spcBef>
              <a:spcAft>
                <a:spcPts val="0"/>
              </a:spcAft>
              <a:buNone/>
            </a:pPr>
            <a:r>
              <a:rPr lang="en-GB" b="1" dirty="0"/>
              <a:t>After the game:</a:t>
            </a:r>
            <a:endParaRPr b="1" dirty="0"/>
          </a:p>
          <a:p>
            <a:pPr marL="0" lvl="0" indent="457200" algn="l" rtl="0">
              <a:spcBef>
                <a:spcPts val="1600"/>
              </a:spcBef>
              <a:spcAft>
                <a:spcPts val="0"/>
              </a:spcAft>
              <a:buNone/>
            </a:pPr>
            <a:r>
              <a:rPr lang="en-GB" dirty="0"/>
              <a:t>Connect subsequent lessons back to the learning experience; or</a:t>
            </a:r>
          </a:p>
          <a:p>
            <a:pPr marL="0" lvl="0" indent="457200" algn="l" rtl="0">
              <a:spcBef>
                <a:spcPts val="1600"/>
              </a:spcBef>
              <a:spcAft>
                <a:spcPts val="0"/>
              </a:spcAft>
              <a:buNone/>
            </a:pPr>
            <a:r>
              <a:rPr lang="en-GB" dirty="0"/>
              <a:t>Use the experience to illuminate further questions to explore.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Introductions</a:t>
            </a:r>
            <a:endParaRPr/>
          </a:p>
        </p:txBody>
      </p:sp>
      <p:sp>
        <p:nvSpPr>
          <p:cNvPr id="188" name="Google Shape;188;p26"/>
          <p:cNvSpPr txBox="1">
            <a:spLocks noGrp="1"/>
          </p:cNvSpPr>
          <p:nvPr>
            <p:ph type="body" idx="1"/>
          </p:nvPr>
        </p:nvSpPr>
        <p:spPr>
          <a:xfrm>
            <a:off x="311700" y="1339649"/>
            <a:ext cx="3777979" cy="267969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dirty="0"/>
              <a:t>What </a:t>
            </a:r>
            <a:r>
              <a:rPr lang="en-GB" i="1" dirty="0"/>
              <a:t>could </a:t>
            </a:r>
            <a:r>
              <a:rPr lang="en-GB" dirty="0"/>
              <a:t>“games in education” look like to you?</a:t>
            </a:r>
            <a:endParaRPr dirty="0"/>
          </a:p>
        </p:txBody>
      </p:sp>
    </p:spTree>
    <p:extLst>
      <p:ext uri="{BB962C8B-B14F-4D97-AF65-F5344CB8AC3E}">
        <p14:creationId xmlns:p14="http://schemas.microsoft.com/office/powerpoint/2010/main" val="121231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443400" y="218625"/>
            <a:ext cx="7505700" cy="95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Thank you - Tēnā koutou</a:t>
            </a:r>
            <a:endParaRPr/>
          </a:p>
        </p:txBody>
      </p:sp>
      <p:pic>
        <p:nvPicPr>
          <p:cNvPr id="288" name="Google Shape;288;p41"/>
          <p:cNvPicPr preferRelativeResize="0"/>
          <p:nvPr/>
        </p:nvPicPr>
        <p:blipFill>
          <a:blip r:embed="rId3">
            <a:alphaModFix/>
          </a:blip>
          <a:stretch>
            <a:fillRect/>
          </a:stretch>
        </p:blipFill>
        <p:spPr>
          <a:xfrm>
            <a:off x="6785050" y="409925"/>
            <a:ext cx="1905000" cy="1905000"/>
          </a:xfrm>
          <a:prstGeom prst="rect">
            <a:avLst/>
          </a:prstGeom>
          <a:noFill/>
          <a:ln>
            <a:noFill/>
          </a:ln>
        </p:spPr>
      </p:pic>
      <p:pic>
        <p:nvPicPr>
          <p:cNvPr id="289" name="Google Shape;289;p41"/>
          <p:cNvPicPr preferRelativeResize="0"/>
          <p:nvPr/>
        </p:nvPicPr>
        <p:blipFill>
          <a:blip r:embed="rId4">
            <a:alphaModFix/>
          </a:blip>
          <a:stretch>
            <a:fillRect/>
          </a:stretch>
        </p:blipFill>
        <p:spPr>
          <a:xfrm>
            <a:off x="6785050" y="2412550"/>
            <a:ext cx="1905000" cy="1905000"/>
          </a:xfrm>
          <a:prstGeom prst="rect">
            <a:avLst/>
          </a:prstGeom>
          <a:noFill/>
          <a:ln>
            <a:noFill/>
          </a:ln>
        </p:spPr>
      </p:pic>
      <p:sp>
        <p:nvSpPr>
          <p:cNvPr id="290" name="Google Shape;290;p41"/>
          <p:cNvSpPr txBox="1"/>
          <p:nvPr/>
        </p:nvSpPr>
        <p:spPr>
          <a:xfrm>
            <a:off x="510150" y="1173225"/>
            <a:ext cx="5526300" cy="37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game is inspired by the research of Alison Jones and </a:t>
            </a:r>
            <a:r>
              <a:rPr lang="en-GB" dirty="0" err="1"/>
              <a:t>Kuni</a:t>
            </a:r>
            <a:r>
              <a:rPr lang="en-GB" dirty="0"/>
              <a:t> Jenkins.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Consultant - Alison Jones</a:t>
            </a:r>
            <a:endParaRPr dirty="0"/>
          </a:p>
          <a:p>
            <a:pPr marL="0" lvl="0" indent="0" algn="l" rtl="0">
              <a:spcBef>
                <a:spcPts val="0"/>
              </a:spcBef>
              <a:spcAft>
                <a:spcPts val="0"/>
              </a:spcAft>
              <a:buNone/>
            </a:pPr>
            <a:r>
              <a:rPr lang="en-GB" dirty="0"/>
              <a:t>Translator - Stephanie Fong, </a:t>
            </a:r>
            <a:r>
              <a:rPr lang="en-GB" dirty="0" err="1"/>
              <a:t>Paetū</a:t>
            </a:r>
            <a:r>
              <a:rPr lang="en-GB" dirty="0"/>
              <a:t> Ltd</a:t>
            </a:r>
            <a:endParaRPr dirty="0"/>
          </a:p>
          <a:p>
            <a:pPr marL="0" lvl="0" indent="0" algn="l" rtl="0">
              <a:spcBef>
                <a:spcPts val="0"/>
              </a:spcBef>
              <a:spcAft>
                <a:spcPts val="0"/>
              </a:spcAft>
              <a:buNone/>
            </a:pPr>
            <a:r>
              <a:rPr lang="en-GB" dirty="0"/>
              <a:t>Translator - Jen Martin, </a:t>
            </a:r>
            <a:r>
              <a:rPr lang="en-GB" dirty="0" err="1"/>
              <a:t>Paetū</a:t>
            </a:r>
            <a:r>
              <a:rPr lang="en-GB" dirty="0"/>
              <a:t> Ltd</a:t>
            </a:r>
            <a:endParaRPr dirty="0"/>
          </a:p>
          <a:p>
            <a:pPr marL="0" lvl="0" indent="0" algn="l" rtl="0">
              <a:spcBef>
                <a:spcPts val="0"/>
              </a:spcBef>
              <a:spcAft>
                <a:spcPts val="0"/>
              </a:spcAft>
              <a:buNone/>
            </a:pPr>
            <a:r>
              <a:rPr lang="en-GB" dirty="0"/>
              <a:t>Kaumatua - Waldo </a:t>
            </a:r>
            <a:r>
              <a:rPr lang="en-GB" dirty="0" err="1"/>
              <a:t>Houia</a:t>
            </a:r>
            <a:endParaRPr dirty="0"/>
          </a:p>
          <a:p>
            <a:pPr marL="0" lvl="0" indent="0" algn="l" rtl="0">
              <a:spcBef>
                <a:spcPts val="0"/>
              </a:spcBef>
              <a:spcAft>
                <a:spcPts val="0"/>
              </a:spcAft>
              <a:buNone/>
            </a:pPr>
            <a:r>
              <a:rPr lang="en-GB" dirty="0"/>
              <a:t>Creator and Academic Lead- Ruth Lemon</a:t>
            </a:r>
            <a:endParaRPr dirty="0"/>
          </a:p>
          <a:p>
            <a:pPr marL="0" lvl="0" indent="0" algn="l" rtl="0">
              <a:spcBef>
                <a:spcPts val="0"/>
              </a:spcBef>
              <a:spcAft>
                <a:spcPts val="0"/>
              </a:spcAft>
              <a:buNone/>
            </a:pPr>
            <a:r>
              <a:rPr lang="en-GB" dirty="0"/>
              <a:t>Game Designer - Richard Durham</a:t>
            </a:r>
            <a:endParaRPr dirty="0"/>
          </a:p>
          <a:p>
            <a:pPr marL="0" lvl="0" indent="0" algn="l" rtl="0">
              <a:spcBef>
                <a:spcPts val="0"/>
              </a:spcBef>
              <a:spcAft>
                <a:spcPts val="0"/>
              </a:spcAft>
              <a:buNone/>
            </a:pPr>
            <a:r>
              <a:rPr lang="en-GB" dirty="0"/>
              <a:t>Game Developer - Minty Hunter, Nectarine</a:t>
            </a:r>
            <a:endParaRPr dirty="0"/>
          </a:p>
          <a:p>
            <a:pPr marL="0" lvl="0" indent="0" algn="l" rtl="0">
              <a:spcBef>
                <a:spcPts val="0"/>
              </a:spcBef>
              <a:spcAft>
                <a:spcPts val="0"/>
              </a:spcAft>
              <a:buNone/>
            </a:pPr>
            <a:r>
              <a:rPr lang="en-GB" dirty="0"/>
              <a:t>Senior Graphic Designer - Rebekah Farr, Nectarine</a:t>
            </a:r>
            <a:endParaRPr dirty="0"/>
          </a:p>
          <a:p>
            <a:pPr marL="0" lvl="0" indent="0" algn="l" rtl="0">
              <a:spcBef>
                <a:spcPts val="0"/>
              </a:spcBef>
              <a:spcAft>
                <a:spcPts val="0"/>
              </a:spcAft>
              <a:buNone/>
            </a:pPr>
            <a:r>
              <a:rPr lang="en-GB" dirty="0"/>
              <a:t>Graphic Designer - Lydia Menard, Nectarine</a:t>
            </a:r>
            <a:endParaRPr dirty="0"/>
          </a:p>
          <a:p>
            <a:pPr marL="0" lvl="0" indent="0" algn="l" rtl="0">
              <a:spcBef>
                <a:spcPts val="0"/>
              </a:spcBef>
              <a:spcAft>
                <a:spcPts val="0"/>
              </a:spcAft>
              <a:buNone/>
            </a:pPr>
            <a:r>
              <a:rPr lang="en-GB" dirty="0"/>
              <a:t>Illustrator - Rebekah Farr, Nectarine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re-design and printing of the game was supported by contestable funding: the University of Auckland Learning Enhancement Grant 2017.</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Introductions</a:t>
            </a:r>
            <a:endParaRPr/>
          </a:p>
        </p:txBody>
      </p:sp>
      <p:sp>
        <p:nvSpPr>
          <p:cNvPr id="188" name="Google Shape;188;p26"/>
          <p:cNvSpPr txBox="1">
            <a:spLocks noGrp="1"/>
          </p:cNvSpPr>
          <p:nvPr>
            <p:ph type="body" idx="1"/>
          </p:nvPr>
        </p:nvSpPr>
        <p:spPr>
          <a:xfrm>
            <a:off x="311700" y="1339649"/>
            <a:ext cx="3777979" cy="267969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dirty="0"/>
              <a:t>What do “games in education” look like to you?</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0" name="Google Shape;200;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2"/>
        <p:cNvGrpSpPr/>
        <p:nvPr/>
      </p:nvGrpSpPr>
      <p:grpSpPr>
        <a:xfrm>
          <a:off x="0" y="0"/>
          <a:ext cx="0" cy="0"/>
          <a:chOff x="0" y="0"/>
          <a:chExt cx="0" cy="0"/>
        </a:xfrm>
      </p:grpSpPr>
      <p:pic>
        <p:nvPicPr>
          <p:cNvPr id="193" name="Google Shape;193;p27"/>
          <p:cNvPicPr preferRelativeResize="0"/>
          <p:nvPr/>
        </p:nvPicPr>
        <p:blipFill rotWithShape="1">
          <a:blip r:embed="rId3">
            <a:alphaModFix/>
          </a:blip>
          <a:srcRect l="5563" t="5204" r="4265" b="1858"/>
          <a:stretch/>
        </p:blipFill>
        <p:spPr>
          <a:xfrm>
            <a:off x="1441375" y="0"/>
            <a:ext cx="5514573"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505575" y="420100"/>
            <a:ext cx="8192100" cy="95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How can games get you engaged with stories?</a:t>
            </a:r>
            <a:endParaRPr/>
          </a:p>
        </p:txBody>
      </p:sp>
      <p:sp>
        <p:nvSpPr>
          <p:cNvPr id="213" name="Google Shape;213;p30"/>
          <p:cNvSpPr txBox="1"/>
          <p:nvPr/>
        </p:nvSpPr>
        <p:spPr>
          <a:xfrm>
            <a:off x="5083400" y="1812425"/>
            <a:ext cx="3779700" cy="25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b="1"/>
              <a:t>Her story</a:t>
            </a:r>
            <a:endParaRPr sz="3600" b="1"/>
          </a:p>
          <a:p>
            <a:pPr marL="0" lvl="0" indent="0" algn="l" rtl="0">
              <a:spcBef>
                <a:spcPts val="0"/>
              </a:spcBef>
              <a:spcAft>
                <a:spcPts val="0"/>
              </a:spcAft>
              <a:buNone/>
            </a:pPr>
            <a:r>
              <a:rPr lang="en-GB" sz="3000"/>
              <a:t>By Sam Barlow</a:t>
            </a:r>
            <a:endParaRPr sz="3000"/>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GB" sz="1100">
                <a:solidFill>
                  <a:schemeClr val="dk1"/>
                </a:solidFill>
              </a:rPr>
              <a:t>In 1994 a British woman was interviewed 7 times by the police about her missing husband.</a:t>
            </a:r>
            <a:endParaRPr sz="1100">
              <a:solidFill>
                <a:schemeClr val="dk1"/>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GB" u="sng">
                <a:solidFill>
                  <a:schemeClr val="hlink"/>
                </a:solidFill>
                <a:hlinkClick r:id="rId3"/>
              </a:rPr>
              <a:t>herstorygame.com</a:t>
            </a:r>
            <a:r>
              <a:rPr lang="en-GB"/>
              <a:t> </a:t>
            </a:r>
            <a:endParaRPr/>
          </a:p>
        </p:txBody>
      </p:sp>
      <p:pic>
        <p:nvPicPr>
          <p:cNvPr id="214" name="Google Shape;214;p30"/>
          <p:cNvPicPr preferRelativeResize="0"/>
          <p:nvPr/>
        </p:nvPicPr>
        <p:blipFill>
          <a:blip r:embed="rId4">
            <a:alphaModFix/>
          </a:blip>
          <a:stretch>
            <a:fillRect/>
          </a:stretch>
        </p:blipFill>
        <p:spPr>
          <a:xfrm>
            <a:off x="505575" y="1777400"/>
            <a:ext cx="4266475" cy="26665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505575" y="420100"/>
            <a:ext cx="8267100" cy="95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How can games get you engaged with stories?</a:t>
            </a:r>
            <a:endParaRPr/>
          </a:p>
        </p:txBody>
      </p:sp>
      <p:sp>
        <p:nvSpPr>
          <p:cNvPr id="206" name="Google Shape;206;p29"/>
          <p:cNvSpPr txBox="1"/>
          <p:nvPr/>
        </p:nvSpPr>
        <p:spPr>
          <a:xfrm>
            <a:off x="4942750" y="1314350"/>
            <a:ext cx="3738900" cy="10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b="1"/>
              <a:t>Maniac Mansion</a:t>
            </a:r>
            <a:endParaRPr sz="3600" b="1"/>
          </a:p>
          <a:p>
            <a:pPr marL="0" lvl="0" indent="0" algn="l" rtl="0">
              <a:spcBef>
                <a:spcPts val="0"/>
              </a:spcBef>
              <a:spcAft>
                <a:spcPts val="0"/>
              </a:spcAft>
              <a:buNone/>
            </a:pPr>
            <a:r>
              <a:rPr lang="en-GB" sz="3000"/>
              <a:t>By Ron Gilbert</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GB" sz="3000" u="sng">
                <a:solidFill>
                  <a:schemeClr val="hlink"/>
                </a:solidFill>
                <a:hlinkClick r:id="rId3"/>
              </a:rPr>
              <a:t>gamesnostalgia.com/en/game/maniac-mansion</a:t>
            </a:r>
            <a:r>
              <a:rPr lang="en-GB" sz="3000"/>
              <a:t> </a:t>
            </a:r>
            <a:endParaRPr sz="3000"/>
          </a:p>
        </p:txBody>
      </p:sp>
      <p:pic>
        <p:nvPicPr>
          <p:cNvPr id="207" name="Google Shape;207;p29"/>
          <p:cNvPicPr preferRelativeResize="0"/>
          <p:nvPr/>
        </p:nvPicPr>
        <p:blipFill>
          <a:blip r:embed="rId4">
            <a:alphaModFix/>
          </a:blip>
          <a:stretch>
            <a:fillRect/>
          </a:stretch>
        </p:blipFill>
        <p:spPr>
          <a:xfrm>
            <a:off x="590400" y="1314350"/>
            <a:ext cx="4302800" cy="2681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6"/>
        <p:cNvGrpSpPr/>
        <p:nvPr/>
      </p:nvGrpSpPr>
      <p:grpSpPr>
        <a:xfrm>
          <a:off x="0" y="0"/>
          <a:ext cx="0" cy="0"/>
          <a:chOff x="0" y="0"/>
          <a:chExt cx="0" cy="0"/>
        </a:xfrm>
      </p:grpSpPr>
      <p:pic>
        <p:nvPicPr>
          <p:cNvPr id="227" name="Google Shape;227;p32"/>
          <p:cNvPicPr preferRelativeResize="0"/>
          <p:nvPr/>
        </p:nvPicPr>
        <p:blipFill rotWithShape="1">
          <a:blip r:embed="rId3">
            <a:alphaModFix/>
          </a:blip>
          <a:srcRect l="2774" t="3175" r="4435"/>
          <a:stretch/>
        </p:blipFill>
        <p:spPr>
          <a:xfrm rot="-5400000">
            <a:off x="1442886" y="-1442887"/>
            <a:ext cx="7374325" cy="102600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
        <p:cNvGrpSpPr/>
        <p:nvPr/>
      </p:nvGrpSpPr>
      <p:grpSpPr>
        <a:xfrm>
          <a:off x="0" y="0"/>
          <a:ext cx="0" cy="0"/>
          <a:chOff x="0" y="0"/>
          <a:chExt cx="0" cy="0"/>
        </a:xfrm>
      </p:grpSpPr>
      <p:pic>
        <p:nvPicPr>
          <p:cNvPr id="232" name="Google Shape;232;p33"/>
          <p:cNvPicPr preferRelativeResize="0"/>
          <p:nvPr/>
        </p:nvPicPr>
        <p:blipFill rotWithShape="1">
          <a:blip r:embed="rId3">
            <a:alphaModFix/>
          </a:blip>
          <a:srcRect l="5563" t="5204" r="4265" b="1858"/>
          <a:stretch/>
        </p:blipFill>
        <p:spPr>
          <a:xfrm>
            <a:off x="3989750" y="123400"/>
            <a:ext cx="4933574" cy="4601600"/>
          </a:xfrm>
          <a:prstGeom prst="rect">
            <a:avLst/>
          </a:prstGeom>
          <a:noFill/>
          <a:ln>
            <a:noFill/>
          </a:ln>
        </p:spPr>
      </p:pic>
      <p:sp>
        <p:nvSpPr>
          <p:cNvPr id="233" name="Google Shape;233;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Our purpose</a:t>
            </a:r>
            <a:endParaRPr/>
          </a:p>
        </p:txBody>
      </p:sp>
      <p:sp>
        <p:nvSpPr>
          <p:cNvPr id="234" name="Google Shape;234;p33"/>
          <p:cNvSpPr txBox="1">
            <a:spLocks noGrp="1"/>
          </p:cNvSpPr>
          <p:nvPr>
            <p:ph type="body" idx="1"/>
          </p:nvPr>
        </p:nvSpPr>
        <p:spPr>
          <a:xfrm>
            <a:off x="311700" y="1399400"/>
            <a:ext cx="3373800" cy="355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i="1"/>
              <a:t>“Research, reframe, reclaim, pre-Treaty - Māori as active initiators not passive participants.”</a:t>
            </a:r>
            <a:endParaRPr sz="1600" i="1"/>
          </a:p>
          <a:p>
            <a:pPr marL="0" lvl="0" indent="0" algn="l" rtl="0">
              <a:spcBef>
                <a:spcPts val="1600"/>
              </a:spcBef>
              <a:spcAft>
                <a:spcPts val="0"/>
              </a:spcAft>
              <a:buNone/>
            </a:pPr>
            <a:r>
              <a:rPr lang="en-GB" sz="2000" b="1">
                <a:latin typeface="Economica"/>
                <a:ea typeface="Economica"/>
                <a:cs typeface="Economica"/>
                <a:sym typeface="Economica"/>
              </a:rPr>
              <a:t>Our meta-purpose</a:t>
            </a:r>
            <a:endParaRPr sz="2000" b="1">
              <a:latin typeface="Economica"/>
              <a:ea typeface="Economica"/>
              <a:cs typeface="Economica"/>
              <a:sym typeface="Economica"/>
            </a:endParaRPr>
          </a:p>
          <a:p>
            <a:pPr marL="0" lvl="0" indent="0" algn="l" rtl="0">
              <a:spcBef>
                <a:spcPts val="1600"/>
              </a:spcBef>
              <a:spcAft>
                <a:spcPts val="0"/>
              </a:spcAft>
              <a:buNone/>
            </a:pPr>
            <a:r>
              <a:rPr lang="en-GB" sz="1600"/>
              <a:t>Examine a narrative game and the interactions within it</a:t>
            </a:r>
            <a:endParaRPr sz="1600"/>
          </a:p>
          <a:p>
            <a:pPr marL="0" lvl="0" indent="0" algn="l" rtl="0">
              <a:spcBef>
                <a:spcPts val="1600"/>
              </a:spcBef>
              <a:spcAft>
                <a:spcPts val="1600"/>
              </a:spcAft>
              <a:buNone/>
            </a:pPr>
            <a:r>
              <a:rPr lang="en-GB" sz="1600"/>
              <a:t>Identify principles of game design for learning and incorporating them into your curricula</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311700" y="957125"/>
            <a:ext cx="8520600" cy="21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Play time</a:t>
            </a:r>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976</Words>
  <Application>Microsoft Office PowerPoint</Application>
  <PresentationFormat>On-screen Show (16:9)</PresentationFormat>
  <Paragraphs>112</Paragraphs>
  <Slides>19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Economica</vt:lpstr>
      <vt:lpstr>Nunito</vt:lpstr>
      <vt:lpstr>Open Sans</vt:lpstr>
      <vt:lpstr>Luxe</vt:lpstr>
      <vt:lpstr>Shift</vt:lpstr>
      <vt:lpstr>HOHI 1816, a case study of a boardgame-based learning design</vt:lpstr>
      <vt:lpstr>Introductions</vt:lpstr>
      <vt:lpstr>PowerPoint Presentation</vt:lpstr>
      <vt:lpstr>PowerPoint Presentation</vt:lpstr>
      <vt:lpstr>How can games get you engaged with stories?</vt:lpstr>
      <vt:lpstr>How can games get you engaged with stories?</vt:lpstr>
      <vt:lpstr>PowerPoint Presentation</vt:lpstr>
      <vt:lpstr>Our purpose</vt:lpstr>
      <vt:lpstr>Play time</vt:lpstr>
      <vt:lpstr>Playing chapter one - te upoko tuatahi</vt:lpstr>
      <vt:lpstr>PowerPoint Presentation</vt:lpstr>
      <vt:lpstr>PowerPoint Presentation</vt:lpstr>
      <vt:lpstr>PowerPoint Presentation</vt:lpstr>
      <vt:lpstr>PowerPoint Presentation</vt:lpstr>
      <vt:lpstr>Learning game evaluation questions</vt:lpstr>
      <vt:lpstr>Possible design questions - for you or for students</vt:lpstr>
      <vt:lpstr>Putting a game in your learning context</vt:lpstr>
      <vt:lpstr>Introductions</vt:lpstr>
      <vt:lpstr>Thank you - Tēnā koutou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HOHI 1816, a case study of a boardgame-based learning design</dc:title>
  <cp:lastModifiedBy>Ruth Lemon</cp:lastModifiedBy>
  <cp:revision>15</cp:revision>
  <dcterms:modified xsi:type="dcterms:W3CDTF">2021-09-22T00:19:06Z</dcterms:modified>
</cp:coreProperties>
</file>